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87" r:id="rId4"/>
    <p:sldId id="258" r:id="rId5"/>
    <p:sldId id="259" r:id="rId6"/>
    <p:sldId id="260" r:id="rId7"/>
    <p:sldId id="286" r:id="rId8"/>
    <p:sldId id="285" r:id="rId9"/>
    <p:sldId id="261" r:id="rId10"/>
    <p:sldId id="270" r:id="rId11"/>
    <p:sldId id="271" r:id="rId12"/>
    <p:sldId id="272" r:id="rId13"/>
    <p:sldId id="273" r:id="rId14"/>
    <p:sldId id="274" r:id="rId15"/>
    <p:sldId id="263" r:id="rId16"/>
    <p:sldId id="264" r:id="rId17"/>
    <p:sldId id="280" r:id="rId18"/>
    <p:sldId id="276" r:id="rId19"/>
    <p:sldId id="265" r:id="rId20"/>
    <p:sldId id="281" r:id="rId21"/>
    <p:sldId id="269" r:id="rId22"/>
    <p:sldId id="275" r:id="rId23"/>
    <p:sldId id="283" r:id="rId24"/>
    <p:sldId id="277" r:id="rId25"/>
    <p:sldId id="278" r:id="rId26"/>
    <p:sldId id="282" r:id="rId27"/>
    <p:sldId id="279" r:id="rId28"/>
    <p:sldId id="288" r:id="rId29"/>
    <p:sldId id="284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9F199B2-4E65-4F17-9324-6125A8DABB0F}" type="datetimeFigureOut">
              <a:rPr lang="ru-RU"/>
              <a:pPr>
                <a:defRPr/>
              </a:pPr>
              <a:t>03.03.2017</a:t>
            </a:fld>
            <a:endParaRPr lang="ru-RU" dirty="0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E818E72-35E2-4239-875B-6492E109EA4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5D084-6C21-411E-B01C-C3EDE9409DB1}" type="datetimeFigureOut">
              <a:rPr lang="ru-RU"/>
              <a:pPr>
                <a:defRPr/>
              </a:pPr>
              <a:t>03.03.2017</a:t>
            </a:fld>
            <a:endParaRPr lang="ru-RU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1BD48-E39E-4626-BB0F-B86DFD997C7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FA1BCE2-E045-4F0E-8773-BD22649F21CE}" type="datetimeFigureOut">
              <a:rPr lang="ru-RU"/>
              <a:pPr>
                <a:defRPr/>
              </a:pPr>
              <a:t>03.03.2017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 dirty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2D78F09-1A1A-479E-AAB9-197C7B47B3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29A25-5C47-4719-B8A4-F3FAC87C4681}" type="datetimeFigureOut">
              <a:rPr lang="ru-RU"/>
              <a:pPr>
                <a:defRPr/>
              </a:pPr>
              <a:t>03.03.2017</a:t>
            </a:fld>
            <a:endParaRPr lang="ru-RU" dirty="0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30B4B-5BD9-4445-96B5-2CE826131D3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E19E3-2389-4877-A37D-AF2B4337F3B5}" type="datetimeFigureOut">
              <a:rPr lang="ru-RU"/>
              <a:pPr>
                <a:defRPr/>
              </a:pPr>
              <a:t>03.03.2017</a:t>
            </a:fld>
            <a:endParaRPr lang="ru-RU" dirty="0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EB1F2-8E0D-4F10-BA95-B1EB7A42706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508BD-3B5E-486A-BACB-1A3135836DA7}" type="datetimeFigureOut">
              <a:rPr lang="ru-RU"/>
              <a:pPr>
                <a:defRPr/>
              </a:pPr>
              <a:t>03.03.2017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8330F-133E-4512-B60A-752EB3C08C9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A5946-1656-44BD-B50B-2E273528ED16}" type="datetimeFigureOut">
              <a:rPr lang="ru-RU"/>
              <a:pPr>
                <a:defRPr/>
              </a:pPr>
              <a:t>03.03.2017</a:t>
            </a:fld>
            <a:endParaRPr lang="ru-RU" dirty="0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67D9E-2BA4-4B6E-B7AE-BE734B67BAF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F1A3E-1BCD-417F-9CD6-C9FF37323305}" type="datetimeFigureOut">
              <a:rPr lang="ru-RU"/>
              <a:pPr>
                <a:defRPr/>
              </a:pPr>
              <a:t>03.03.2017</a:t>
            </a:fld>
            <a:endParaRPr lang="ru-RU" dirty="0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21A1C-89C3-4FA8-B0DB-74B21C1EE77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CCEEC9C-6958-4A9D-933A-A6221086EA30}" type="datetimeFigureOut">
              <a:rPr lang="ru-RU"/>
              <a:pPr>
                <a:defRPr/>
              </a:pPr>
              <a:t>03.03.2017</a:t>
            </a:fld>
            <a:endParaRPr lang="ru-RU" dirty="0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707E318-BFF2-4BEA-8E7E-2B6291EE879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68B3E-AB75-43B5-A955-8AF9E42D5428}" type="datetimeFigureOut">
              <a:rPr lang="ru-RU"/>
              <a:pPr>
                <a:defRPr/>
              </a:pPr>
              <a:t>03.03.2017</a:t>
            </a:fld>
            <a:endParaRPr lang="ru-RU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603BA-7A9E-4B25-B975-22C54CE0766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37C5C1-2AD0-4B3F-A6BD-795B8E033ACD}" type="datetimeFigureOut">
              <a:rPr lang="ru-RU"/>
              <a:pPr>
                <a:defRPr/>
              </a:pPr>
              <a:t>03.03.2017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C0459B7-FD6A-4BB2-AADC-3FEAE1F0E0B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423D426-FC37-4A0C-9C20-37980405D4F0}" type="datetimeFigureOut">
              <a:rPr lang="ru-RU"/>
              <a:pPr>
                <a:defRPr/>
              </a:pPr>
              <a:t>03.03.2017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dirty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44721E6-AD8B-4E64-AAB1-83B7005F12E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3" r:id="rId2"/>
    <p:sldLayoutId id="2147483745" r:id="rId3"/>
    <p:sldLayoutId id="2147483742" r:id="rId4"/>
    <p:sldLayoutId id="2147483741" r:id="rId5"/>
    <p:sldLayoutId id="2147483740" r:id="rId6"/>
    <p:sldLayoutId id="2147483739" r:id="rId7"/>
    <p:sldLayoutId id="2147483738" r:id="rId8"/>
    <p:sldLayoutId id="2147483746" r:id="rId9"/>
    <p:sldLayoutId id="2147483737" r:id="rId10"/>
    <p:sldLayoutId id="2147483747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3%D0%BE%D0%BC%D0%BE%D0%BB%D0%BE%D0%B3%D0%B8%D1%8F_(%D0%B1%D0%B8%D0%BE%D0%BB%D0%BE%D0%B3%D0%B8%D1%8F)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C%D0%B5%D0%B9%D0%BE%D0%B7" TargetMode="External"/><Relationship Id="rId5" Type="http://schemas.openxmlformats.org/officeDocument/2006/relationships/hyperlink" Target="http://ru.wikipedia.org/wiki/%D0%9A%D0%BE%D0%BD%D1%8A%D1%8E%D0%B3%D0%B0%D1%86%D0%B8%D1%8F" TargetMode="External"/><Relationship Id="rId4" Type="http://schemas.openxmlformats.org/officeDocument/2006/relationships/hyperlink" Target="http://ru.wikipedia.org/wiki/%D0%A5%D1%80%D0%BE%D0%BC%D0%BE%D1%81%D0%BE%D0%BC%D0%B0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/index.php?title=%D0%A1%D1%82%D1%91%D1%80%D1%82%D0%B5%D0%B2%D0%B0%D0%BD%D1%82,_%D0%90%D0%BB%D1%8C%D1%84%D1%80%D0%B5%D0%B4&amp;action=edit&amp;redlink=1" TargetMode="External"/><Relationship Id="rId2" Type="http://schemas.openxmlformats.org/officeDocument/2006/relationships/hyperlink" Target="http://ru.wikipedia.org/wiki/Drosophila_melanogaste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iki/%D0%9C%D0%BE%D1%80%D0%B3%D0%B0%D0%BD,_%D0%A2%D0%BE%D0%BC%D0%B0%D1%81_%D0%A5%D0%B0%D0%BD%D1%82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14290"/>
            <a:ext cx="8686800" cy="1470025"/>
          </a:xfrm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dirty="0" smtClean="0"/>
              <a:t>   </a:t>
            </a:r>
            <a:r>
              <a:rPr lang="ru-RU" sz="2800" dirty="0" smtClean="0"/>
              <a:t>Сцепленное наследование генов</a:t>
            </a:r>
            <a:r>
              <a:rPr lang="ru-RU" sz="2800" dirty="0"/>
              <a:t>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188" y="2708275"/>
            <a:ext cx="8001000" cy="2736850"/>
          </a:xfrm>
        </p:spPr>
        <p:txBody>
          <a:bodyPr>
            <a:normAutofit fontScale="92500" lnSpcReduction="20000"/>
          </a:bodyPr>
          <a:lstStyle/>
          <a:p>
            <a:pPr marL="514350" indent="-514350" algn="l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2600" b="1" i="1" dirty="0">
                <a:solidFill>
                  <a:schemeClr val="tx1"/>
                </a:solidFill>
              </a:rPr>
              <a:t>Томас Хант </a:t>
            </a:r>
            <a:r>
              <a:rPr lang="ru-RU" sz="2600" b="1" i="1" dirty="0" smtClean="0">
                <a:solidFill>
                  <a:schemeClr val="tx1"/>
                </a:solidFill>
              </a:rPr>
              <a:t>Морган</a:t>
            </a:r>
          </a:p>
          <a:p>
            <a:pPr marL="514350" indent="-514350" algn="l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2600" b="1" i="1" dirty="0" smtClean="0">
                <a:solidFill>
                  <a:schemeClr val="tx1"/>
                </a:solidFill>
              </a:rPr>
              <a:t>Эксперимент </a:t>
            </a:r>
            <a:r>
              <a:rPr lang="ru-RU" sz="2600" b="1" i="1" dirty="0">
                <a:solidFill>
                  <a:schemeClr val="tx1"/>
                </a:solidFill>
              </a:rPr>
              <a:t>Т. </a:t>
            </a:r>
            <a:r>
              <a:rPr lang="ru-RU" sz="2600" b="1" i="1" dirty="0" smtClean="0">
                <a:solidFill>
                  <a:schemeClr val="tx1"/>
                </a:solidFill>
              </a:rPr>
              <a:t>Моргана</a:t>
            </a:r>
          </a:p>
          <a:p>
            <a:pPr marL="514350" indent="-514350" algn="l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2600" b="1" i="1" dirty="0">
                <a:solidFill>
                  <a:schemeClr val="tx1"/>
                </a:solidFill>
              </a:rPr>
              <a:t>Сцепленное </a:t>
            </a:r>
            <a:r>
              <a:rPr lang="ru-RU" sz="2600" b="1" i="1" dirty="0" smtClean="0">
                <a:solidFill>
                  <a:schemeClr val="tx1"/>
                </a:solidFill>
              </a:rPr>
              <a:t>наследование</a:t>
            </a:r>
          </a:p>
          <a:p>
            <a:pPr marL="514350" indent="-514350" algn="l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2600" b="1" i="1" dirty="0">
                <a:solidFill>
                  <a:schemeClr val="tx1"/>
                </a:solidFill>
              </a:rPr>
              <a:t>Закон Т. </a:t>
            </a:r>
            <a:r>
              <a:rPr lang="ru-RU" sz="2600" b="1" i="1" dirty="0" smtClean="0">
                <a:solidFill>
                  <a:schemeClr val="tx1"/>
                </a:solidFill>
              </a:rPr>
              <a:t>Моргана</a:t>
            </a:r>
          </a:p>
          <a:p>
            <a:pPr marL="514350" indent="-514350" algn="l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2600" b="1" i="1" dirty="0" smtClean="0">
                <a:solidFill>
                  <a:schemeClr val="tx1"/>
                </a:solidFill>
              </a:rPr>
              <a:t>Хромосомная </a:t>
            </a:r>
            <a:r>
              <a:rPr lang="ru-RU" sz="2600" b="1" i="1" dirty="0">
                <a:solidFill>
                  <a:schemeClr val="tx1"/>
                </a:solidFill>
              </a:rPr>
              <a:t>теория Т. </a:t>
            </a:r>
            <a:r>
              <a:rPr lang="ru-RU" sz="2600" b="1" i="1" dirty="0" smtClean="0">
                <a:solidFill>
                  <a:schemeClr val="tx1"/>
                </a:solidFill>
              </a:rPr>
              <a:t>Моргана</a:t>
            </a:r>
          </a:p>
          <a:p>
            <a:pPr marL="514350" indent="-514350" algn="l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2600" b="1" i="1" dirty="0" smtClean="0">
                <a:solidFill>
                  <a:schemeClr val="tx1"/>
                </a:solidFill>
              </a:rPr>
              <a:t>Нарушение </a:t>
            </a:r>
            <a:r>
              <a:rPr lang="ru-RU" sz="2600" b="1" i="1" dirty="0">
                <a:solidFill>
                  <a:schemeClr val="tx1"/>
                </a:solidFill>
              </a:rPr>
              <a:t>сцепленного </a:t>
            </a:r>
            <a:r>
              <a:rPr lang="ru-RU" sz="2600" b="1" i="1" dirty="0" smtClean="0">
                <a:solidFill>
                  <a:schemeClr val="tx1"/>
                </a:solidFill>
              </a:rPr>
              <a:t>наследования</a:t>
            </a:r>
          </a:p>
          <a:p>
            <a:pPr marL="514350" indent="-514350" algn="l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2600" b="1" i="1" dirty="0" smtClean="0">
                <a:solidFill>
                  <a:schemeClr val="tx1"/>
                </a:solidFill>
              </a:rPr>
              <a:t>Решение </a:t>
            </a:r>
            <a:r>
              <a:rPr lang="ru-RU" sz="2600" b="1" i="1" dirty="0">
                <a:solidFill>
                  <a:schemeClr val="tx1"/>
                </a:solidFill>
              </a:rPr>
              <a:t>задачи</a:t>
            </a:r>
            <a:endParaRPr lang="ru-RU" sz="2600" b="1" i="1" dirty="0" smtClean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dirty="0" smtClean="0"/>
              <a:t>Проверка знаний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699125" cy="4637088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ru-RU" smtClean="0">
                <a:latin typeface="Arial" charset="0"/>
                <a:cs typeface="Arial" charset="0"/>
              </a:rPr>
              <a:t>1.Назовите три закона </a:t>
            </a:r>
          </a:p>
          <a:p>
            <a:pPr marL="0" indent="0">
              <a:buFont typeface="Wingdings 2" pitchFamily="18" charset="2"/>
              <a:buNone/>
            </a:pPr>
            <a:r>
              <a:rPr lang="ru-RU" smtClean="0">
                <a:latin typeface="Arial" charset="0"/>
                <a:cs typeface="Arial" charset="0"/>
              </a:rPr>
              <a:t>Г. Менделя?</a:t>
            </a:r>
          </a:p>
          <a:p>
            <a:pPr marL="0" indent="0">
              <a:buFont typeface="Wingdings 2" pitchFamily="18" charset="2"/>
              <a:buNone/>
            </a:pPr>
            <a:endParaRPr lang="ru-RU" i="1" smtClean="0">
              <a:latin typeface="Arial" charset="0"/>
              <a:cs typeface="Arial" charset="0"/>
            </a:endParaRPr>
          </a:p>
          <a:p>
            <a:pPr marL="0" indent="0">
              <a:buFont typeface="Wingdings 2" pitchFamily="18" charset="2"/>
              <a:buNone/>
            </a:pPr>
            <a:r>
              <a:rPr lang="ru-RU" b="1" i="1" u="sng" smtClean="0">
                <a:latin typeface="Arial" charset="0"/>
                <a:cs typeface="Arial" charset="0"/>
              </a:rPr>
              <a:t>Ответ: </a:t>
            </a:r>
          </a:p>
          <a:p>
            <a:pPr marL="0" indent="0">
              <a:buFont typeface="Wingdings 2" pitchFamily="18" charset="2"/>
              <a:buNone/>
            </a:pPr>
            <a:r>
              <a:rPr lang="ru-RU" i="1" smtClean="0">
                <a:latin typeface="Arial" charset="0"/>
                <a:cs typeface="Arial" charset="0"/>
              </a:rPr>
              <a:t>I закон – закон единообразия, </a:t>
            </a:r>
          </a:p>
          <a:p>
            <a:pPr marL="0" indent="0">
              <a:buFont typeface="Wingdings 2" pitchFamily="18" charset="2"/>
              <a:buNone/>
            </a:pPr>
            <a:r>
              <a:rPr lang="ru-RU" i="1" smtClean="0">
                <a:latin typeface="Arial" charset="0"/>
                <a:cs typeface="Arial" charset="0"/>
              </a:rPr>
              <a:t>II закон – закон расщепления, </a:t>
            </a:r>
          </a:p>
          <a:p>
            <a:pPr marL="0" indent="0">
              <a:buFont typeface="Wingdings 2" pitchFamily="18" charset="2"/>
              <a:buNone/>
            </a:pPr>
            <a:r>
              <a:rPr lang="ru-RU" i="1" smtClean="0">
                <a:latin typeface="Arial" charset="0"/>
                <a:cs typeface="Arial" charset="0"/>
              </a:rPr>
              <a:t>III закон – закон независимого наследования.</a:t>
            </a:r>
          </a:p>
          <a:p>
            <a:pPr marL="0" indent="0">
              <a:buFont typeface="Wingdings 2" pitchFamily="18" charset="2"/>
              <a:buNone/>
            </a:pPr>
            <a:endParaRPr lang="ru-RU" smtClean="0">
              <a:latin typeface="Arial" charset="0"/>
              <a:cs typeface="Arial" charset="0"/>
            </a:endParaRPr>
          </a:p>
        </p:txBody>
      </p:sp>
      <p:pic>
        <p:nvPicPr>
          <p:cNvPr id="14339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22788" y="1600200"/>
            <a:ext cx="2832100" cy="4525963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dirty="0"/>
              <a:t>Проверка знаний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2.Каких правил придерживался Г. Мендель при проведении своих опытов?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Ответ:</a:t>
            </a: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Использовал для скрещивания растения разных самоопыляющихся сортов – чистыми линиями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Чтобы получить больше материала для анализа, использовал несколько родительских пар гороха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Намеренно упростил задачу, наблюдая наследование только одного признака; остальные не учитывал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dirty="0" smtClean="0"/>
              <a:t>Проверка знаний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8888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ru-RU" sz="2400" smtClean="0">
                <a:latin typeface="Arial" charset="0"/>
                <a:cs typeface="Arial" charset="0"/>
              </a:rPr>
              <a:t>3.Сформулируйте закон чистоты гамет. Кому принадлежит открытие этого закона?</a:t>
            </a:r>
          </a:p>
          <a:p>
            <a:pPr marL="0" indent="0">
              <a:buFont typeface="Wingdings 2" pitchFamily="18" charset="2"/>
              <a:buNone/>
            </a:pPr>
            <a:endParaRPr lang="ru-RU" sz="2400" i="1" smtClean="0">
              <a:latin typeface="Arial" charset="0"/>
              <a:cs typeface="Arial" charset="0"/>
            </a:endParaRPr>
          </a:p>
          <a:p>
            <a:pPr marL="0" indent="0">
              <a:buFont typeface="Wingdings 2" pitchFamily="18" charset="2"/>
              <a:buNone/>
            </a:pPr>
            <a:r>
              <a:rPr lang="ru-RU" sz="2400" b="1" i="1" u="sng" smtClean="0">
                <a:latin typeface="Arial" charset="0"/>
                <a:cs typeface="Arial" charset="0"/>
              </a:rPr>
              <a:t>Ответ:</a:t>
            </a:r>
            <a:r>
              <a:rPr lang="ru-RU" sz="2400" i="1" smtClean="0">
                <a:latin typeface="Arial" charset="0"/>
                <a:cs typeface="Arial" charset="0"/>
              </a:rPr>
              <a:t> При образовании гамет в каждую из них попадает только один из двух аллельных генов.</a:t>
            </a:r>
            <a:endParaRPr lang="ru-RU" sz="2400" smtClean="0">
              <a:latin typeface="Arial" charset="0"/>
              <a:cs typeface="Arial" charset="0"/>
            </a:endParaRPr>
          </a:p>
          <a:p>
            <a:pPr marL="0" indent="0">
              <a:buFont typeface="Wingdings 2" pitchFamily="18" charset="2"/>
              <a:buNone/>
            </a:pPr>
            <a:endParaRPr lang="ru-RU" sz="2400" smtClean="0">
              <a:latin typeface="Arial" charset="0"/>
              <a:cs typeface="Arial" charset="0"/>
            </a:endParaRPr>
          </a:p>
          <a:p>
            <a:pPr marL="0" indent="0">
              <a:buFont typeface="Wingdings 2" pitchFamily="18" charset="2"/>
              <a:buNone/>
            </a:pPr>
            <a:r>
              <a:rPr lang="ru-RU" sz="2400" smtClean="0">
                <a:latin typeface="Arial" charset="0"/>
                <a:cs typeface="Arial" charset="0"/>
              </a:rPr>
              <a:t>4.Всегда ли признаки можно чётко разделить на доминантные и рецессивные? </a:t>
            </a:r>
          </a:p>
          <a:p>
            <a:pPr marL="0" indent="0">
              <a:buFont typeface="Wingdings 2" pitchFamily="18" charset="2"/>
              <a:buNone/>
            </a:pPr>
            <a:endParaRPr lang="ru-RU" sz="2400" i="1" smtClean="0">
              <a:latin typeface="Arial" charset="0"/>
              <a:cs typeface="Arial" charset="0"/>
            </a:endParaRPr>
          </a:p>
          <a:p>
            <a:pPr marL="0" indent="0">
              <a:buFont typeface="Wingdings 2" pitchFamily="18" charset="2"/>
              <a:buNone/>
            </a:pPr>
            <a:r>
              <a:rPr lang="ru-RU" sz="2400" b="1" i="1" u="sng" smtClean="0">
                <a:latin typeface="Arial" charset="0"/>
                <a:cs typeface="Arial" charset="0"/>
              </a:rPr>
              <a:t>Ответ: </a:t>
            </a:r>
            <a:r>
              <a:rPr lang="ru-RU" sz="2400" i="1" smtClean="0">
                <a:latin typeface="Arial" charset="0"/>
                <a:cs typeface="Arial" charset="0"/>
              </a:rPr>
              <a:t>В некоторых случаях доминантный ген не до конца подавляет рецессивный ген из аллельной пары. При этом возникают промежуточные признаки.</a:t>
            </a:r>
            <a:endParaRPr lang="ru-RU" sz="24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dirty="0" smtClean="0"/>
              <a:t>Проверка знаний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5.Какое название получило это явление?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Ответ</a:t>
            </a: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Это явление получило название неполного доминирования.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6.Всегда ли по фенотипу можно определить, какие гены содержит данная особь? Приведите пример.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Ответ: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Не всегда. Рецессивный признак всегда проявляется только в гомозиготном состоянии, т.е. 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аа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. А доминантный признак может проявляться у особей с гомозиготным или гетерозиготным генотипом, т.е.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АА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 или 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Аа.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dirty="0" smtClean="0"/>
              <a:t>Проверка знаний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450"/>
          </a:xfrm>
        </p:spPr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7.Можно ли установить генотип особей, которые не различаются по фенотипу? Какой метод используют для этого?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sz="28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Ответ</a:t>
            </a:r>
            <a:r>
              <a:rPr lang="ru-RU" sz="28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Да, можно установить. Для этого используют скрещивание исследуемой особи с рецессивной гомозиготой</a:t>
            </a:r>
            <a:r>
              <a:rPr lang="ru-RU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аа 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по исследуемому признаку, называемое анализирующим скрещиванием</a:t>
            </a:r>
            <a:r>
              <a:rPr lang="ru-RU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dirty="0"/>
              <a:t>Проверка знаний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1075" cy="4525963"/>
          </a:xfrm>
        </p:spPr>
        <p:txBody>
          <a:bodyPr>
            <a:normAutofit fontScale="77500" lnSpcReduction="20000"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8.Какими особенностями характеризуется дигибридное скрещивание?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Ответ: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Рассматривается наследование и производится точный количественный учёт потомства по двум парам альтернативных признаков.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178300" y="2751138"/>
            <a:ext cx="3521075" cy="222408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dirty="0"/>
              <a:t>Проверка знаний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1075" cy="4525963"/>
          </a:xfrm>
        </p:spPr>
        <p:txBody>
          <a:bodyPr>
            <a:normAutofit fontScale="77500" lnSpcReduction="20000"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9.Всегда ли справедлив закон независимого наследования, т.е.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закон Г. Менделя?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Ответ</a:t>
            </a: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Закон справедлив только в тех случаях, когда гены рассматриваемых признаков располагаются в разных негомологичных хромосомах.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00638" y="2557463"/>
            <a:ext cx="1676400" cy="261143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ru-RU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Генов, кодирующих различные признаки у любого организма очень много. Например, у человека приблизительно около 100 000 генов, а видов хромосом только 23.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540125"/>
            <a:ext cx="2238375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Следовательно, в каждой хромосоме должно находиться много генов. </a:t>
            </a:r>
          </a:p>
          <a:p>
            <a:r>
              <a:rPr lang="ru-RU" smtClean="0"/>
              <a:t>Такие </a:t>
            </a:r>
            <a:r>
              <a:rPr lang="ru-RU" i="1" smtClean="0"/>
              <a:t>гены</a:t>
            </a:r>
            <a:r>
              <a:rPr lang="ru-RU" smtClean="0"/>
              <a:t> называются </a:t>
            </a:r>
            <a:r>
              <a:rPr lang="ru-RU" i="1" smtClean="0"/>
              <a:t>сцепленными</a:t>
            </a:r>
            <a:r>
              <a:rPr lang="ru-RU" smtClean="0"/>
              <a:t> друг с другом, образуют </a:t>
            </a:r>
            <a:r>
              <a:rPr lang="ru-RU" i="1" smtClean="0"/>
              <a:t>группы сцепления</a:t>
            </a:r>
            <a:r>
              <a:rPr lang="ru-RU" smtClean="0"/>
              <a:t> – совокупность генов, локализованных в одной хромосоме  и наследующихся совместно.</a:t>
            </a:r>
          </a:p>
          <a:p>
            <a:endParaRPr lang="ru-RU" smtClean="0"/>
          </a:p>
          <a:p>
            <a:endParaRPr lang="ru-RU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i="1" dirty="0"/>
              <a:t>А каковы же закономерности наследования генов, локализованных в одной хромосоме?</a:t>
            </a:r>
            <a:r>
              <a:rPr lang="ru-RU" dirty="0"/>
              <a:t> 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Ответ </a:t>
            </a:r>
            <a:r>
              <a:rPr lang="ru-RU" dirty="0"/>
              <a:t>на этот вопрос мы узнаем в ходе изучения нашей новой темы. Сегодня мы будем говорить об особенностях сцепленного наследования, выясним, существуют ли случаи его нарушения. </a:t>
            </a:r>
            <a:endParaRPr lang="ru-RU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>
                <a:solidFill>
                  <a:schemeClr val="bg1"/>
                </a:solidFill>
              </a:rPr>
              <a:t>Мы выяснили, что в каждой хромосоме может находиться множество генов. </a:t>
            </a:r>
            <a:endParaRPr lang="ru-RU" dirty="0" smtClean="0">
              <a:solidFill>
                <a:schemeClr val="bg1"/>
              </a:solidFill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Такие </a:t>
            </a:r>
            <a:r>
              <a:rPr lang="ru-RU" dirty="0">
                <a:solidFill>
                  <a:schemeClr val="bg1"/>
                </a:solidFill>
              </a:rPr>
              <a:t>гены называются </a:t>
            </a:r>
            <a:r>
              <a:rPr lang="ru-RU" i="1" dirty="0">
                <a:solidFill>
                  <a:schemeClr val="bg1"/>
                </a:solidFill>
              </a:rPr>
              <a:t>сцепленными друг с другом</a:t>
            </a:r>
            <a:r>
              <a:rPr lang="ru-RU" dirty="0">
                <a:solidFill>
                  <a:schemeClr val="bg1"/>
                </a:solidFill>
              </a:rPr>
              <a:t> и образуют </a:t>
            </a:r>
            <a:r>
              <a:rPr lang="ru-RU" i="1" dirty="0">
                <a:solidFill>
                  <a:schemeClr val="bg1"/>
                </a:solidFill>
              </a:rPr>
              <a:t>группу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i="1" dirty="0">
                <a:solidFill>
                  <a:schemeClr val="bg1"/>
                </a:solidFill>
              </a:rPr>
              <a:t>сцепления. </a:t>
            </a:r>
            <a:endParaRPr lang="ru-RU" i="1" dirty="0" smtClean="0">
              <a:solidFill>
                <a:schemeClr val="bg1"/>
              </a:solidFill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Число </a:t>
            </a:r>
            <a:r>
              <a:rPr lang="ru-RU" dirty="0">
                <a:solidFill>
                  <a:schemeClr val="bg1"/>
                </a:solidFill>
              </a:rPr>
              <a:t>групп сцепления у данного вида организмов соответствует числу хромосом в гаплоидном наборе. </a:t>
            </a:r>
            <a:endParaRPr lang="ru-RU" dirty="0" smtClean="0">
              <a:solidFill>
                <a:schemeClr val="bg1"/>
              </a:solidFill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Так</a:t>
            </a:r>
            <a:r>
              <a:rPr lang="ru-RU" dirty="0">
                <a:solidFill>
                  <a:schemeClr val="bg1"/>
                </a:solidFill>
              </a:rPr>
              <a:t>, у человека 46 хромосом в диплоидном наборе. </a:t>
            </a:r>
            <a:r>
              <a:rPr lang="ru-RU" b="1" i="1" dirty="0">
                <a:solidFill>
                  <a:srgbClr val="FF0000"/>
                </a:solidFill>
              </a:rPr>
              <a:t>Сколько групп сцепления будет?</a:t>
            </a:r>
            <a:r>
              <a:rPr lang="ru-RU" dirty="0">
                <a:solidFill>
                  <a:srgbClr val="FF0000"/>
                </a:solidFill>
              </a:rPr>
              <a:t> </a:t>
            </a:r>
            <a:endParaRPr lang="ru-RU" dirty="0" smtClean="0">
              <a:solidFill>
                <a:srgbClr val="FF0000"/>
              </a:solidFill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rgbClr val="FF0000"/>
                </a:solidFill>
              </a:rPr>
              <a:t>Правильно</a:t>
            </a:r>
            <a:r>
              <a:rPr lang="ru-RU" dirty="0">
                <a:solidFill>
                  <a:schemeClr val="bg1"/>
                </a:solidFill>
              </a:rPr>
              <a:t>, 23 группы сцепления, у дрозофилы 8 хромосом — 4 группы сцепления, у гороха 14 хромосом — 7 групп сцепления. 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1075" cy="4525963"/>
          </a:xfrm>
        </p:spPr>
        <p:txBody>
          <a:bodyPr>
            <a:normAutofit fontScale="85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/>
              <a:t>Явление совместного наследования было описано Пеннетом – он назвал его «притяжение генов».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/>
              <a:t>В </a:t>
            </a:r>
            <a:r>
              <a:rPr lang="ru-RU" i="1" dirty="0"/>
              <a:t>1910 г. Т. Морган</a:t>
            </a:r>
            <a:r>
              <a:rPr lang="ru-RU" dirty="0"/>
              <a:t> и его сотрудники создали современную хромосомную теорию наследственности, сформулировали закон сцепленного наследования.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580063" y="1700213"/>
            <a:ext cx="2927350" cy="375443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i="1" dirty="0" smtClean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i="1" dirty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i="1" dirty="0" smtClean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200" i="1" dirty="0" smtClean="0"/>
              <a:t>Прежде </a:t>
            </a:r>
            <a:r>
              <a:rPr lang="ru-RU" sz="3200" i="1" dirty="0"/>
              <a:t>чем приступить к рассмотрению данной теории, предлагаю </a:t>
            </a:r>
            <a:r>
              <a:rPr lang="ru-RU" sz="3200" i="1" dirty="0" smtClean="0"/>
              <a:t>прочитать, следующий слайд «О </a:t>
            </a:r>
            <a:r>
              <a:rPr lang="ru-RU" sz="3200" i="1" dirty="0"/>
              <a:t>жизни и деятельности Т. </a:t>
            </a:r>
            <a:r>
              <a:rPr lang="ru-RU" sz="3200" i="1" dirty="0" smtClean="0"/>
              <a:t>Моргана».</a:t>
            </a:r>
            <a:endParaRPr lang="ru-RU" sz="3200" dirty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Томас Хант Морган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0825" y="1600200"/>
            <a:ext cx="5545138" cy="5141913"/>
          </a:xfrm>
        </p:spPr>
        <p:txBody>
          <a:bodyPr>
            <a:normAutofit fontScale="32500" lnSpcReduction="20000"/>
          </a:bodyPr>
          <a:lstStyle/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6200" dirty="0">
                <a:latin typeface="Arial" panose="020B0604020202020204" pitchFamily="34" charset="0"/>
                <a:cs typeface="Arial" panose="020B0604020202020204" pitchFamily="34" charset="0"/>
              </a:rPr>
              <a:t>Американский биолог, один </a:t>
            </a: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из основоположников генетики.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Родился </a:t>
            </a:r>
            <a:r>
              <a:rPr lang="ru-RU" sz="6200" dirty="0"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сентября </a:t>
            </a:r>
            <a:r>
              <a:rPr lang="ru-RU" sz="6200" dirty="0">
                <a:latin typeface="Arial" panose="020B0604020202020204" pitchFamily="34" charset="0"/>
                <a:cs typeface="Arial" panose="020B0604020202020204" pitchFamily="34" charset="0"/>
              </a:rPr>
              <a:t>1866г. в Лексингтоне. Лауреат </a:t>
            </a: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Нобелевской </a:t>
            </a:r>
            <a:r>
              <a:rPr lang="ru-RU" sz="6200" dirty="0">
                <a:latin typeface="Arial" panose="020B0604020202020204" pitchFamily="34" charset="0"/>
                <a:cs typeface="Arial" panose="020B0604020202020204" pitchFamily="34" charset="0"/>
              </a:rPr>
              <a:t>премии по физиологии и </a:t>
            </a: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медицине </a:t>
            </a:r>
            <a:r>
              <a:rPr lang="ru-RU" sz="6200" dirty="0">
                <a:latin typeface="Arial" panose="020B0604020202020204" pitchFamily="34" charset="0"/>
                <a:cs typeface="Arial" panose="020B0604020202020204" pitchFamily="34" charset="0"/>
              </a:rPr>
              <a:t>1933 года «за открытия, связанные с ролью хромосом в наследственности</a:t>
            </a: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6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Томас </a:t>
            </a:r>
            <a:r>
              <a:rPr lang="ru-RU" sz="6200" dirty="0">
                <a:latin typeface="Arial" panose="020B0604020202020204" pitchFamily="34" charset="0"/>
                <a:cs typeface="Arial" panose="020B0604020202020204" pitchFamily="34" charset="0"/>
              </a:rPr>
              <a:t>Морган и его ученики обосновали хромосомную теорию наследственности; установленные закономерности </a:t>
            </a: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расположения </a:t>
            </a:r>
            <a:r>
              <a:rPr lang="ru-RU" sz="6200" dirty="0">
                <a:latin typeface="Arial" panose="020B0604020202020204" pitchFamily="34" charset="0"/>
                <a:cs typeface="Arial" panose="020B0604020202020204" pitchFamily="34" charset="0"/>
              </a:rPr>
              <a:t>генов в хромосомах </a:t>
            </a: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способствовали </a:t>
            </a:r>
            <a:r>
              <a:rPr lang="ru-RU" sz="6200" dirty="0">
                <a:latin typeface="Arial" panose="020B0604020202020204" pitchFamily="34" charset="0"/>
                <a:cs typeface="Arial" panose="020B0604020202020204" pitchFamily="34" charset="0"/>
              </a:rPr>
              <a:t>выяснению цитологических </a:t>
            </a: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механизмов </a:t>
            </a:r>
            <a:r>
              <a:rPr lang="ru-RU" sz="6200" dirty="0">
                <a:latin typeface="Arial" panose="020B0604020202020204" pitchFamily="34" charset="0"/>
                <a:cs typeface="Arial" panose="020B0604020202020204" pitchFamily="34" charset="0"/>
              </a:rPr>
              <a:t>законов Грегора </a:t>
            </a: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Менделя </a:t>
            </a:r>
            <a:r>
              <a:rPr lang="ru-RU" sz="62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разработке </a:t>
            </a:r>
            <a:r>
              <a:rPr lang="ru-RU" sz="6200" dirty="0">
                <a:latin typeface="Arial" panose="020B0604020202020204" pitchFamily="34" charset="0"/>
                <a:cs typeface="Arial" panose="020B0604020202020204" pitchFamily="34" charset="0"/>
              </a:rPr>
              <a:t>генетических основ теории </a:t>
            </a: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естественного </a:t>
            </a:r>
            <a:r>
              <a:rPr lang="ru-RU" sz="6200" dirty="0">
                <a:latin typeface="Arial" panose="020B0604020202020204" pitchFamily="34" charset="0"/>
                <a:cs typeface="Arial" panose="020B0604020202020204" pitchFamily="34" charset="0"/>
              </a:rPr>
              <a:t>отбора.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084888" y="2133600"/>
            <a:ext cx="2514600" cy="3429000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Эксперимент </a:t>
            </a:r>
            <a:r>
              <a:rPr lang="ru-RU" dirty="0"/>
              <a:t>Т. Моргана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Основным объектом, с которым работали Т. Морган и его ученики, была плодовая мушка </a:t>
            </a:r>
            <a:r>
              <a:rPr lang="ru-RU" b="1" dirty="0"/>
              <a:t>Дрозофила</a:t>
            </a:r>
            <a:r>
              <a:rPr lang="ru-RU" dirty="0"/>
              <a:t>. Проводилось дигибридное анализирующее скрещивание по двум признакам: длине крыльев и цвету тела. Данные опытов показали, что получается расщепление признаков 1:1 вместо ожидаемого - 1:1:1:1</a:t>
            </a:r>
            <a:r>
              <a:rPr lang="ru-RU" dirty="0" smtClean="0"/>
              <a:t>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Такое отклонение от независимого распределения означает, что гены, </a:t>
            </a:r>
            <a:r>
              <a:rPr lang="ru-RU" u="sng" dirty="0"/>
              <a:t>локализованные в одной хромосоме, наследуются совместно.</a:t>
            </a:r>
            <a:endParaRPr lang="ru-RU" dirty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Oval 47"/>
          <p:cNvSpPr>
            <a:spLocks noChangeArrowheads="1"/>
          </p:cNvSpPr>
          <p:nvPr/>
        </p:nvSpPr>
        <p:spPr bwMode="auto">
          <a:xfrm>
            <a:off x="1981200" y="2895600"/>
            <a:ext cx="457200" cy="3810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29698" name="Oval 48"/>
          <p:cNvSpPr>
            <a:spLocks noChangeArrowheads="1"/>
          </p:cNvSpPr>
          <p:nvPr/>
        </p:nvSpPr>
        <p:spPr bwMode="auto">
          <a:xfrm>
            <a:off x="1371600" y="2895600"/>
            <a:ext cx="457200" cy="3810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42005" name="Rectangle 21"/>
          <p:cNvSpPr>
            <a:spLocks noChangeArrowheads="1"/>
          </p:cNvSpPr>
          <p:nvPr/>
        </p:nvSpPr>
        <p:spPr bwMode="auto">
          <a:xfrm>
            <a:off x="4800600" y="1752600"/>
            <a:ext cx="4038600" cy="4572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200" i="1">
                <a:latin typeface="Trebuchet MS" pitchFamily="34" charset="0"/>
              </a:rPr>
              <a:t>               </a:t>
            </a:r>
            <a:r>
              <a:rPr lang="ru-RU" b="1" i="1" u="sng">
                <a:solidFill>
                  <a:schemeClr val="hlink"/>
                </a:solidFill>
                <a:latin typeface="Trebuchet MS" pitchFamily="34" charset="0"/>
              </a:rPr>
              <a:t>Объект исследования:</a:t>
            </a:r>
            <a:r>
              <a:rPr lang="ru-RU" i="1" u="sng">
                <a:latin typeface="Trebuchet MS" pitchFamily="34" charset="0"/>
              </a:rPr>
              <a:t> </a:t>
            </a:r>
            <a:r>
              <a:rPr lang="ru-RU" i="1">
                <a:latin typeface="Trebuchet MS" pitchFamily="34" charset="0"/>
              </a:rPr>
              <a:t>  </a:t>
            </a:r>
          </a:p>
          <a:p>
            <a:endParaRPr lang="ru-RU" sz="800" i="1" u="sng">
              <a:latin typeface="Trebuchet MS" pitchFamily="34" charset="0"/>
            </a:endParaRPr>
          </a:p>
          <a:p>
            <a:r>
              <a:rPr lang="ru-RU" i="1">
                <a:latin typeface="Trebuchet MS" pitchFamily="34" charset="0"/>
              </a:rPr>
              <a:t>      </a:t>
            </a:r>
            <a:r>
              <a:rPr lang="ru-RU" b="1" i="1">
                <a:latin typeface="Trebuchet MS" pitchFamily="34" charset="0"/>
              </a:rPr>
              <a:t>плодовая мушка дрозофила  </a:t>
            </a:r>
          </a:p>
          <a:p>
            <a:r>
              <a:rPr lang="ru-RU" i="1">
                <a:latin typeface="Trebuchet MS" pitchFamily="34" charset="0"/>
              </a:rPr>
              <a:t>  диплоидный набор = 8 хромосом</a:t>
            </a:r>
          </a:p>
          <a:p>
            <a:endParaRPr lang="ru-RU" i="1">
              <a:latin typeface="Trebuchet MS" pitchFamily="34" charset="0"/>
            </a:endParaRPr>
          </a:p>
          <a:p>
            <a:r>
              <a:rPr lang="ru-RU" i="1">
                <a:latin typeface="Trebuchet MS" pitchFamily="34" charset="0"/>
              </a:rPr>
              <a:t>   </a:t>
            </a:r>
            <a:r>
              <a:rPr lang="ru-RU" b="1" i="1">
                <a:solidFill>
                  <a:schemeClr val="hlink"/>
                </a:solidFill>
                <a:latin typeface="Trebuchet MS" pitchFamily="34" charset="0"/>
              </a:rPr>
              <a:t>А – серое тело      </a:t>
            </a:r>
          </a:p>
          <a:p>
            <a:r>
              <a:rPr lang="ru-RU" b="1" i="1">
                <a:solidFill>
                  <a:schemeClr val="hlink"/>
                </a:solidFill>
                <a:latin typeface="Trebuchet MS" pitchFamily="34" charset="0"/>
              </a:rPr>
              <a:t>   а – тёмное тело</a:t>
            </a:r>
          </a:p>
          <a:p>
            <a:r>
              <a:rPr lang="ru-RU" b="1" i="1">
                <a:solidFill>
                  <a:schemeClr val="hlink"/>
                </a:solidFill>
                <a:latin typeface="Trebuchet MS" pitchFamily="34" charset="0"/>
              </a:rPr>
              <a:t>   В – нормальные крылья </a:t>
            </a:r>
          </a:p>
          <a:p>
            <a:r>
              <a:rPr lang="ru-RU" b="1" i="1">
                <a:solidFill>
                  <a:schemeClr val="hlink"/>
                </a:solidFill>
                <a:latin typeface="Trebuchet MS" pitchFamily="34" charset="0"/>
              </a:rPr>
              <a:t>   в – рудиментарные  крылья</a:t>
            </a:r>
          </a:p>
          <a:p>
            <a:endParaRPr lang="ru-RU" sz="1200" b="1">
              <a:solidFill>
                <a:schemeClr val="hlink"/>
              </a:solidFill>
              <a:latin typeface="Trebuchet MS" pitchFamily="34" charset="0"/>
            </a:endParaRPr>
          </a:p>
          <a:p>
            <a:endParaRPr lang="ru-RU" sz="1200">
              <a:latin typeface="Trebuchet MS" pitchFamily="34" charset="0"/>
            </a:endParaRPr>
          </a:p>
          <a:p>
            <a:r>
              <a:rPr lang="ru-RU" b="1" u="sng">
                <a:solidFill>
                  <a:srgbClr val="FF0000"/>
                </a:solidFill>
                <a:latin typeface="Trebuchet MS" pitchFamily="34" charset="0"/>
              </a:rPr>
              <a:t>Вывод:</a:t>
            </a:r>
            <a:r>
              <a:rPr lang="ru-RU" sz="120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ru-RU" sz="1200">
                <a:latin typeface="Trebuchet MS" pitchFamily="34" charset="0"/>
              </a:rPr>
              <a:t>  </a:t>
            </a:r>
          </a:p>
          <a:p>
            <a:endParaRPr lang="ru-RU" sz="1200">
              <a:latin typeface="Trebuchet MS" pitchFamily="34" charset="0"/>
            </a:endParaRPr>
          </a:p>
          <a:p>
            <a:r>
              <a:rPr lang="ru-RU" b="1">
                <a:latin typeface="Trebuchet MS" pitchFamily="34" charset="0"/>
              </a:rPr>
              <a:t>Гены  признаков   А и В </a:t>
            </a:r>
          </a:p>
          <a:p>
            <a:r>
              <a:rPr lang="ru-RU" b="1">
                <a:latin typeface="Trebuchet MS" pitchFamily="34" charset="0"/>
              </a:rPr>
              <a:t>находятся в одной хромосоме</a:t>
            </a:r>
          </a:p>
        </p:txBody>
      </p:sp>
      <p:sp>
        <p:nvSpPr>
          <p:cNvPr id="29700" name="WordArt 22"/>
          <p:cNvSpPr>
            <a:spLocks noChangeArrowheads="1" noChangeShapeType="1" noTextEdit="1"/>
          </p:cNvSpPr>
          <p:nvPr/>
        </p:nvSpPr>
        <p:spPr bwMode="auto">
          <a:xfrm>
            <a:off x="609600" y="1905000"/>
            <a:ext cx="2286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Р</a:t>
            </a:r>
          </a:p>
        </p:txBody>
      </p:sp>
      <p:pic>
        <p:nvPicPr>
          <p:cNvPr id="29701" name="Picture 23" descr="сканирование0003f"/>
          <p:cNvPicPr>
            <a:picLocks noChangeAspect="1" noChangeArrowheads="1"/>
          </p:cNvPicPr>
          <p:nvPr/>
        </p:nvPicPr>
        <p:blipFill>
          <a:blip r:embed="rId2">
            <a:lum bright="6000" contrast="36000"/>
          </a:blip>
          <a:srcRect l="39569" t="2917" r="42238" b="33176"/>
          <a:stretch>
            <a:fillRect/>
          </a:stretch>
        </p:blipFill>
        <p:spPr bwMode="auto">
          <a:xfrm>
            <a:off x="1371600" y="1676400"/>
            <a:ext cx="65246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24" descr="t"/>
          <p:cNvPicPr>
            <a:picLocks noChangeAspect="1" noChangeArrowheads="1"/>
          </p:cNvPicPr>
          <p:nvPr/>
        </p:nvPicPr>
        <p:blipFill>
          <a:blip r:embed="rId3">
            <a:lum contrast="12000"/>
          </a:blip>
          <a:srcRect l="53391" t="17175" r="28447" b="33235"/>
          <a:stretch>
            <a:fillRect/>
          </a:stretch>
        </p:blipFill>
        <p:spPr bwMode="auto">
          <a:xfrm>
            <a:off x="3200400" y="1676400"/>
            <a:ext cx="60960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WordArt 25"/>
          <p:cNvSpPr>
            <a:spLocks noChangeArrowheads="1" noChangeShapeType="1" noTextEdit="1"/>
          </p:cNvSpPr>
          <p:nvPr/>
        </p:nvSpPr>
        <p:spPr bwMode="auto">
          <a:xfrm>
            <a:off x="2286000" y="1905000"/>
            <a:ext cx="376238" cy="2555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Х</a:t>
            </a:r>
          </a:p>
        </p:txBody>
      </p:sp>
      <p:sp>
        <p:nvSpPr>
          <p:cNvPr id="29704" name="WordArt 26"/>
          <p:cNvSpPr>
            <a:spLocks noChangeArrowheads="1" noChangeShapeType="1" noTextEdit="1"/>
          </p:cNvSpPr>
          <p:nvPr/>
        </p:nvSpPr>
        <p:spPr bwMode="auto">
          <a:xfrm>
            <a:off x="609600" y="2895600"/>
            <a:ext cx="228600" cy="152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G</a:t>
            </a:r>
            <a:endParaRPr lang="ru-RU" sz="3600" b="1" kern="1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9705" name="WordArt 27"/>
          <p:cNvSpPr>
            <a:spLocks noChangeArrowheads="1" noChangeShapeType="1" noTextEdit="1"/>
          </p:cNvSpPr>
          <p:nvPr/>
        </p:nvSpPr>
        <p:spPr bwMode="auto">
          <a:xfrm>
            <a:off x="533400" y="3962400"/>
            <a:ext cx="2286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F</a:t>
            </a:r>
            <a:endParaRPr lang="ru-RU" sz="3600" b="1" kern="1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9706" name="WordArt 28"/>
          <p:cNvSpPr>
            <a:spLocks noChangeArrowheads="1" noChangeShapeType="1" noTextEdit="1"/>
          </p:cNvSpPr>
          <p:nvPr/>
        </p:nvSpPr>
        <p:spPr bwMode="auto">
          <a:xfrm>
            <a:off x="838200" y="4191000"/>
            <a:ext cx="152400" cy="114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1</a:t>
            </a:r>
          </a:p>
        </p:txBody>
      </p:sp>
      <p:pic>
        <p:nvPicPr>
          <p:cNvPr id="29707" name="Picture 29" descr="сканирование0003f"/>
          <p:cNvPicPr>
            <a:picLocks noChangeAspect="1" noChangeArrowheads="1"/>
          </p:cNvPicPr>
          <p:nvPr/>
        </p:nvPicPr>
        <p:blipFill>
          <a:blip r:embed="rId2">
            <a:lum bright="6000" contrast="36000"/>
          </a:blip>
          <a:srcRect l="39569" t="2917" r="42238" b="33176"/>
          <a:stretch>
            <a:fillRect/>
          </a:stretch>
        </p:blipFill>
        <p:spPr bwMode="auto">
          <a:xfrm>
            <a:off x="1524000" y="3657600"/>
            <a:ext cx="65246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8" name="Picture 30" descr="t"/>
          <p:cNvPicPr>
            <a:picLocks noChangeAspect="1" noChangeArrowheads="1"/>
          </p:cNvPicPr>
          <p:nvPr/>
        </p:nvPicPr>
        <p:blipFill>
          <a:blip r:embed="rId3">
            <a:lum contrast="12000"/>
          </a:blip>
          <a:srcRect l="53391" t="17175" r="28447" b="33235"/>
          <a:stretch>
            <a:fillRect/>
          </a:stretch>
        </p:blipFill>
        <p:spPr bwMode="auto">
          <a:xfrm>
            <a:off x="3200400" y="3733800"/>
            <a:ext cx="60960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9" name="Oval 39"/>
          <p:cNvSpPr>
            <a:spLocks noChangeArrowheads="1"/>
          </p:cNvSpPr>
          <p:nvPr/>
        </p:nvSpPr>
        <p:spPr bwMode="auto">
          <a:xfrm>
            <a:off x="3276600" y="2895600"/>
            <a:ext cx="457200" cy="3810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29710" name="Rectangle 43"/>
          <p:cNvSpPr>
            <a:spLocks noChangeArrowheads="1"/>
          </p:cNvSpPr>
          <p:nvPr/>
        </p:nvSpPr>
        <p:spPr bwMode="auto">
          <a:xfrm>
            <a:off x="1066800" y="2362200"/>
            <a:ext cx="3940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800" i="1">
                <a:latin typeface="Trebuchet MS" pitchFamily="34" charset="0"/>
                <a:cs typeface="Times New Roman" pitchFamily="18" charset="0"/>
              </a:rPr>
              <a:t>            </a:t>
            </a:r>
            <a:r>
              <a:rPr lang="ru-RU" i="1">
                <a:latin typeface="Trebuchet MS" pitchFamily="34" charset="0"/>
                <a:cs typeface="Times New Roman" pitchFamily="18" charset="0"/>
              </a:rPr>
              <a:t>АаВа                 </a:t>
            </a:r>
            <a:r>
              <a:rPr lang="ru-RU" i="1">
                <a:latin typeface="Trebuchet MS" pitchFamily="34" charset="0"/>
              </a:rPr>
              <a:t>  </a:t>
            </a:r>
            <a:r>
              <a:rPr lang="ru-RU" i="1">
                <a:latin typeface="Trebuchet MS" pitchFamily="34" charset="0"/>
                <a:cs typeface="Times New Roman" pitchFamily="18" charset="0"/>
              </a:rPr>
              <a:t>аавв                    </a:t>
            </a:r>
            <a:endParaRPr lang="ru-RU">
              <a:latin typeface="Trebuchet MS" pitchFamily="34" charset="0"/>
            </a:endParaRPr>
          </a:p>
        </p:txBody>
      </p:sp>
      <p:sp>
        <p:nvSpPr>
          <p:cNvPr id="29711" name="Rectangle 44"/>
          <p:cNvSpPr>
            <a:spLocks noChangeArrowheads="1"/>
          </p:cNvSpPr>
          <p:nvPr/>
        </p:nvSpPr>
        <p:spPr bwMode="auto">
          <a:xfrm>
            <a:off x="1143000" y="2895600"/>
            <a:ext cx="2743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 i="1">
                <a:latin typeface="Trebuchet MS" pitchFamily="34" charset="0"/>
                <a:cs typeface="Times New Roman" pitchFamily="18" charset="0"/>
              </a:rPr>
              <a:t>      </a:t>
            </a:r>
            <a:r>
              <a:rPr lang="ru-RU" i="1">
                <a:latin typeface="Trebuchet MS" pitchFamily="34" charset="0"/>
                <a:cs typeface="Times New Roman" pitchFamily="18" charset="0"/>
              </a:rPr>
              <a:t>АВ     ав         </a:t>
            </a:r>
            <a:r>
              <a:rPr lang="ru-RU" i="1">
                <a:latin typeface="Trebuchet MS" pitchFamily="34" charset="0"/>
              </a:rPr>
              <a:t> </a:t>
            </a:r>
            <a:r>
              <a:rPr lang="ru-RU" i="1">
                <a:latin typeface="Trebuchet MS" pitchFamily="34" charset="0"/>
                <a:cs typeface="Times New Roman" pitchFamily="18" charset="0"/>
              </a:rPr>
              <a:t>       ав   </a:t>
            </a:r>
            <a:endParaRPr lang="ru-RU">
              <a:latin typeface="Trebuchet MS" pitchFamily="34" charset="0"/>
            </a:endParaRPr>
          </a:p>
        </p:txBody>
      </p:sp>
      <p:sp>
        <p:nvSpPr>
          <p:cNvPr id="29712" name="Rectangle 46"/>
          <p:cNvSpPr>
            <a:spLocks noChangeArrowheads="1"/>
          </p:cNvSpPr>
          <p:nvPr/>
        </p:nvSpPr>
        <p:spPr bwMode="auto">
          <a:xfrm>
            <a:off x="1143000" y="4492625"/>
            <a:ext cx="26733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1381125" algn="l"/>
              </a:tabLst>
            </a:pPr>
            <a:r>
              <a:rPr lang="ru-RU" sz="1200" i="1">
                <a:latin typeface="Trebuchet MS" pitchFamily="34" charset="0"/>
                <a:cs typeface="Times New Roman" pitchFamily="18" charset="0"/>
              </a:rPr>
              <a:t>        </a:t>
            </a:r>
            <a:r>
              <a:rPr lang="ru-RU" i="1">
                <a:latin typeface="Trebuchet MS" pitchFamily="34" charset="0"/>
                <a:cs typeface="Times New Roman" pitchFamily="18" charset="0"/>
              </a:rPr>
              <a:t>АаВв                 аавв</a:t>
            </a:r>
            <a:endParaRPr lang="ru-RU">
              <a:latin typeface="Trebuchet MS" pitchFamily="34" charset="0"/>
            </a:endParaRPr>
          </a:p>
          <a:p>
            <a:pPr>
              <a:tabLst>
                <a:tab pos="1381125" algn="l"/>
              </a:tabLst>
            </a:pPr>
            <a:r>
              <a:rPr lang="ru-RU" sz="1200" i="1">
                <a:latin typeface="Trebuchet MS" pitchFamily="34" charset="0"/>
                <a:cs typeface="Times New Roman" pitchFamily="18" charset="0"/>
              </a:rPr>
              <a:t>          </a:t>
            </a:r>
            <a:r>
              <a:rPr lang="ru-RU" b="1" i="1">
                <a:latin typeface="Trebuchet MS" pitchFamily="34" charset="0"/>
                <a:cs typeface="Times New Roman" pitchFamily="18" charset="0"/>
              </a:rPr>
              <a:t>1    </a:t>
            </a:r>
            <a:r>
              <a:rPr lang="ru-RU" b="1" i="1">
                <a:latin typeface="Trebuchet MS" pitchFamily="34" charset="0"/>
              </a:rPr>
              <a:t> </a:t>
            </a:r>
            <a:r>
              <a:rPr lang="ru-RU" b="1" i="1">
                <a:latin typeface="Trebuchet MS" pitchFamily="34" charset="0"/>
                <a:cs typeface="Times New Roman" pitchFamily="18" charset="0"/>
              </a:rPr>
              <a:t>      :      </a:t>
            </a:r>
            <a:r>
              <a:rPr lang="ru-RU" b="1" i="1">
                <a:latin typeface="Trebuchet MS" pitchFamily="34" charset="0"/>
              </a:rPr>
              <a:t>   </a:t>
            </a:r>
            <a:r>
              <a:rPr lang="ru-RU" b="1" i="1">
                <a:latin typeface="Trebuchet MS" pitchFamily="34" charset="0"/>
                <a:cs typeface="Times New Roman" pitchFamily="18" charset="0"/>
              </a:rPr>
              <a:t>  </a:t>
            </a:r>
            <a:r>
              <a:rPr lang="ru-RU" b="1" i="1">
                <a:latin typeface="Trebuchet MS" pitchFamily="34" charset="0"/>
              </a:rPr>
              <a:t>1</a:t>
            </a:r>
            <a:endParaRPr lang="ru-RU">
              <a:latin typeface="Trebuchet MS" pitchFamily="34" charset="0"/>
            </a:endParaRPr>
          </a:p>
        </p:txBody>
      </p:sp>
      <p:sp>
        <p:nvSpPr>
          <p:cNvPr id="29713" name="Line 49"/>
          <p:cNvSpPr>
            <a:spLocks noChangeShapeType="1"/>
          </p:cNvSpPr>
          <p:nvPr/>
        </p:nvSpPr>
        <p:spPr bwMode="auto">
          <a:xfrm>
            <a:off x="1600200" y="32766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14" name="Line 54"/>
          <p:cNvSpPr>
            <a:spLocks noChangeShapeType="1"/>
          </p:cNvSpPr>
          <p:nvPr/>
        </p:nvSpPr>
        <p:spPr bwMode="auto">
          <a:xfrm flipH="1">
            <a:off x="1981200" y="3276600"/>
            <a:ext cx="1524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15" name="Line 55"/>
          <p:cNvSpPr>
            <a:spLocks noChangeShapeType="1"/>
          </p:cNvSpPr>
          <p:nvPr/>
        </p:nvSpPr>
        <p:spPr bwMode="auto">
          <a:xfrm>
            <a:off x="2209800" y="3276600"/>
            <a:ext cx="1219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16" name="Line 57"/>
          <p:cNvSpPr>
            <a:spLocks noChangeShapeType="1"/>
          </p:cNvSpPr>
          <p:nvPr/>
        </p:nvSpPr>
        <p:spPr bwMode="auto">
          <a:xfrm>
            <a:off x="3505200" y="3276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Эксперимент Т. Моргана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2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2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2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2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42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0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0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20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0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0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20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0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20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20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20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20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20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200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00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4200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00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200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200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4200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00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200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200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4200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00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Сцепленное наследование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i="1" dirty="0"/>
              <a:t>Явление совместного наследования генов, локализованных в одной хромосоме, называется </a:t>
            </a:r>
            <a:r>
              <a:rPr lang="ru-RU" b="1" i="1" dirty="0"/>
              <a:t>сцепленным</a:t>
            </a:r>
            <a:r>
              <a:rPr lang="ru-RU" i="1" dirty="0"/>
              <a:t> </a:t>
            </a:r>
            <a:r>
              <a:rPr lang="ru-RU" b="1" i="1" dirty="0"/>
              <a:t>наследованием</a:t>
            </a:r>
            <a:r>
              <a:rPr lang="ru-RU" i="1" dirty="0"/>
              <a:t>, а локализация генов в одной хромосоме </a:t>
            </a:r>
            <a:r>
              <a:rPr lang="ru-RU" dirty="0"/>
              <a:t>— </a:t>
            </a:r>
            <a:r>
              <a:rPr lang="ru-RU" b="1" i="1" dirty="0"/>
              <a:t>сцеплением</a:t>
            </a:r>
            <a:r>
              <a:rPr lang="ru-RU" i="1" dirty="0"/>
              <a:t> </a:t>
            </a:r>
            <a:r>
              <a:rPr lang="ru-RU" b="1" i="1" dirty="0"/>
              <a:t>генов</a:t>
            </a:r>
            <a:r>
              <a:rPr lang="ru-RU" i="1" dirty="0"/>
              <a:t>. </a:t>
            </a:r>
            <a:endParaRPr lang="ru-RU" dirty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Таким </a:t>
            </a:r>
            <a:r>
              <a:rPr lang="ru-RU" dirty="0"/>
              <a:t>образом, третий закон Менделя применим лишь к наследованию аллельных пар, находящихся в негомологичных хромосомах.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Закон </a:t>
            </a:r>
            <a:r>
              <a:rPr lang="ru-RU" dirty="0"/>
              <a:t>Т. Моргана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/>
              <a:t>В ходе этих исследований было также доказано, что каждый ген имеет в хромосоме своё строго определённое место - локус. В последствии эта особенность расположения генов будет практически использована для составления генетических карт.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/>
              <a:t>Однако в экспериментах Моргана выяснилось, что среди гибридов первого поколения при проводимых скрещиваниях, появлялся небольшой процент мушек с перекомбинацией признаков, находящихся в одной хромосоме, т.е. нарушение сцепленного наследования.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332656"/>
            <a:ext cx="7550224" cy="96274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>Закон Т. Моргана</a:t>
            </a:r>
            <a:br>
              <a:rPr lang="ru-RU" sz="4800" dirty="0"/>
            </a:br>
            <a:endParaRPr lang="ru-RU" sz="4800" dirty="0" smtClean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0" y="1676400"/>
            <a:ext cx="4419600" cy="2133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 b="1" smtClean="0"/>
              <a:t>   </a:t>
            </a:r>
            <a:r>
              <a:rPr lang="ru-RU" sz="2400" b="1" smtClean="0">
                <a:solidFill>
                  <a:schemeClr val="hlink"/>
                </a:solidFill>
              </a:rPr>
              <a:t>«Гены, находящиеся в одной</a:t>
            </a:r>
            <a:r>
              <a:rPr lang="ru-RU" sz="2400" i="1" smtClean="0">
                <a:solidFill>
                  <a:schemeClr val="hlink"/>
                </a:solidFill>
              </a:rPr>
              <a:t>  </a:t>
            </a:r>
            <a:r>
              <a:rPr lang="ru-RU" sz="2400" b="1" smtClean="0">
                <a:solidFill>
                  <a:schemeClr val="hlink"/>
                </a:solidFill>
              </a:rPr>
              <a:t>хромосоме, при мейозе попадают в одну гамету, т.е. </a:t>
            </a:r>
            <a:r>
              <a:rPr lang="ru-RU" sz="2400" i="1" smtClean="0">
                <a:solidFill>
                  <a:schemeClr val="hlink"/>
                </a:solidFill>
              </a:rPr>
              <a:t> </a:t>
            </a:r>
            <a:r>
              <a:rPr lang="ru-RU" sz="2400" b="1" smtClean="0">
                <a:solidFill>
                  <a:schemeClr val="hlink"/>
                </a:solidFill>
              </a:rPr>
              <a:t>наследуется сцеплено»</a:t>
            </a:r>
            <a:r>
              <a:rPr lang="ru-RU" sz="2400" smtClean="0">
                <a:solidFill>
                  <a:schemeClr val="hlink"/>
                </a:solidFill>
              </a:rPr>
              <a:t> </a:t>
            </a:r>
            <a:endParaRPr lang="ru-RU" b="1" smtClean="0">
              <a:solidFill>
                <a:schemeClr val="hlink"/>
              </a:solidFill>
            </a:endParaRPr>
          </a:p>
        </p:txBody>
      </p: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4724400" y="1676400"/>
            <a:ext cx="4038600" cy="2209800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endParaRPr lang="ru-RU">
              <a:latin typeface="Trebuchet MS" pitchFamily="34" charset="0"/>
            </a:endParaRPr>
          </a:p>
        </p:txBody>
      </p:sp>
      <p:pic>
        <p:nvPicPr>
          <p:cNvPr id="76806" name="Picture 6" descr="сканирование0007"/>
          <p:cNvPicPr>
            <a:picLocks noChangeAspect="1" noChangeArrowheads="1"/>
          </p:cNvPicPr>
          <p:nvPr/>
        </p:nvPicPr>
        <p:blipFill>
          <a:blip r:embed="rId2">
            <a:lum bright="-30000" contrast="90000"/>
            <a:grayscl/>
          </a:blip>
          <a:srcRect l="23932" t="17679" r="44614" b="69734"/>
          <a:stretch>
            <a:fillRect/>
          </a:stretch>
        </p:blipFill>
        <p:spPr bwMode="auto">
          <a:xfrm>
            <a:off x="4800600" y="1828800"/>
            <a:ext cx="2743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7" name="Picture 7" descr="сканирование0007"/>
          <p:cNvPicPr>
            <a:picLocks noChangeAspect="1" noChangeArrowheads="1"/>
          </p:cNvPicPr>
          <p:nvPr/>
        </p:nvPicPr>
        <p:blipFill>
          <a:blip r:embed="rId2">
            <a:lum bright="-46000" contrast="96000"/>
            <a:grayscl/>
          </a:blip>
          <a:srcRect l="67419" t="19566" r="18773" b="69734"/>
          <a:stretch>
            <a:fillRect/>
          </a:stretch>
        </p:blipFill>
        <p:spPr bwMode="auto">
          <a:xfrm>
            <a:off x="7315200" y="2438400"/>
            <a:ext cx="13652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8" name="Rectangle 8"/>
          <p:cNvSpPr>
            <a:spLocks noChangeArrowheads="1"/>
          </p:cNvSpPr>
          <p:nvPr/>
        </p:nvSpPr>
        <p:spPr bwMode="auto">
          <a:xfrm>
            <a:off x="609600" y="4398963"/>
            <a:ext cx="3962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 i="1" u="sng">
                <a:solidFill>
                  <a:srgbClr val="FF3300"/>
                </a:solidFill>
                <a:latin typeface="Trebuchet MS" pitchFamily="34" charset="0"/>
              </a:rPr>
              <a:t>Сцепленные гены</a:t>
            </a:r>
            <a:r>
              <a:rPr lang="ru-RU" b="1" i="1" u="sng">
                <a:latin typeface="Trebuchet MS" pitchFamily="34" charset="0"/>
              </a:rPr>
              <a:t> </a:t>
            </a:r>
            <a:r>
              <a:rPr lang="ru-RU" i="1">
                <a:latin typeface="Trebuchet MS" pitchFamily="34" charset="0"/>
              </a:rPr>
              <a:t> </a:t>
            </a:r>
            <a:r>
              <a:rPr lang="ru-RU" b="1" i="1">
                <a:latin typeface="Trebuchet MS" pitchFamily="34" charset="0"/>
              </a:rPr>
              <a:t>–  это гены, расположенные</a:t>
            </a:r>
            <a:r>
              <a:rPr lang="ru-RU" b="1">
                <a:latin typeface="Trebuchet MS" pitchFamily="34" charset="0"/>
              </a:rPr>
              <a:t> </a:t>
            </a:r>
            <a:r>
              <a:rPr lang="ru-RU" b="1" i="1">
                <a:latin typeface="Trebuchet MS" pitchFamily="34" charset="0"/>
              </a:rPr>
              <a:t>в одной хромосоме и наследующиеся  совместно.</a:t>
            </a:r>
          </a:p>
        </p:txBody>
      </p:sp>
      <p:sp>
        <p:nvSpPr>
          <p:cNvPr id="76809" name="Rectangle 9"/>
          <p:cNvSpPr>
            <a:spLocks noChangeArrowheads="1"/>
          </p:cNvSpPr>
          <p:nvPr/>
        </p:nvSpPr>
        <p:spPr bwMode="auto">
          <a:xfrm>
            <a:off x="5181600" y="4384675"/>
            <a:ext cx="3124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 i="1" u="sng">
                <a:solidFill>
                  <a:srgbClr val="FF3300"/>
                </a:solidFill>
                <a:latin typeface="Trebuchet MS" pitchFamily="34" charset="0"/>
              </a:rPr>
              <a:t>Локус</a:t>
            </a:r>
            <a:r>
              <a:rPr lang="ru-RU" b="1" i="1">
                <a:solidFill>
                  <a:srgbClr val="FF3300"/>
                </a:solidFill>
                <a:latin typeface="Trebuchet MS" pitchFamily="34" charset="0"/>
              </a:rPr>
              <a:t> </a:t>
            </a:r>
            <a:r>
              <a:rPr lang="ru-RU" i="1">
                <a:latin typeface="Trebuchet MS" pitchFamily="34" charset="0"/>
              </a:rPr>
              <a:t>– </a:t>
            </a:r>
            <a:r>
              <a:rPr lang="ru-RU" b="1" i="1">
                <a:latin typeface="Trebuchet MS" pitchFamily="34" charset="0"/>
              </a:rPr>
              <a:t>это участок хромосомы, в котором </a:t>
            </a:r>
            <a:endParaRPr lang="ru-RU" b="1">
              <a:latin typeface="Trebuchet MS" pitchFamily="34" charset="0"/>
            </a:endParaRPr>
          </a:p>
          <a:p>
            <a:r>
              <a:rPr lang="ru-RU" b="1" i="1">
                <a:latin typeface="Trebuchet MS" pitchFamily="34" charset="0"/>
              </a:rPr>
              <a:t>расположен данный ген.</a:t>
            </a:r>
            <a:r>
              <a:rPr lang="ru-RU" b="1">
                <a:latin typeface="Trebuchet MS" pitchFamily="34" charset="0"/>
              </a:rPr>
              <a:t>       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  <p:bldP spid="76805" grpId="0" animBg="1"/>
      <p:bldP spid="76808" grpId="0"/>
      <p:bldP spid="7680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>Хромосомная теория Т. Моргана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Постепенные исключения  из 3 закона Менделя привело к образованию хромосомной теории Т. Моргана: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Гены расположены в хромосомах в линейном порядке.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Все гены расположенные в одной паре гомологичных хромосом образуют группу сцепления и наследуются преимущественно вместе. Число групп сцепления обычно равно гаплоидному набору хромосом.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Полное сцепление нарушается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кроссинговером.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Таким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образом, закон Моргана гласит: Гены, расположенные в одной хромосоме, называются сцепленными и наследуются вместе.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sz="20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/>
              <a:t>Нарушение сцепленного наследования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8000" i="1" dirty="0"/>
              <a:t> </a:t>
            </a:r>
            <a:r>
              <a:rPr lang="ru-RU" sz="8000" i="1" dirty="0" smtClean="0"/>
              <a:t>    </a:t>
            </a:r>
            <a:r>
              <a:rPr lang="ru-RU" sz="8000" dirty="0" smtClean="0"/>
              <a:t>Однако </a:t>
            </a:r>
            <a:r>
              <a:rPr lang="ru-RU" sz="8000" dirty="0"/>
              <a:t>в экспериментах Моргана выяснилось, что среди гибридов первого поколения при проводимых скрещиваниях, появлялся небольшой процент мушек с перекомбинацией признаков, находящихся в одной хромосоме, т.е. нарушение сцепленного наследования.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8000" dirty="0"/>
              <a:t>	</a:t>
            </a:r>
            <a:endParaRPr lang="ru-RU" sz="80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8000" dirty="0" smtClean="0"/>
              <a:t>     Вспомним </a:t>
            </a:r>
            <a:r>
              <a:rPr lang="ru-RU" sz="8000" dirty="0"/>
              <a:t>мейоз. Во время профазы первого деления мейоза гомологичные хромосомы могут разрываться в месте контакта и обмениваться аллельными генами. Это явление получило название – </a:t>
            </a:r>
            <a:r>
              <a:rPr lang="ru-RU" sz="8000" b="1" dirty="0">
                <a:solidFill>
                  <a:srgbClr val="FF0000"/>
                </a:solidFill>
              </a:rPr>
              <a:t>перекреста</a:t>
            </a:r>
            <a:r>
              <a:rPr lang="ru-RU" sz="8000" dirty="0"/>
              <a:t> или </a:t>
            </a:r>
            <a:r>
              <a:rPr lang="ru-RU" sz="8000" b="1" dirty="0">
                <a:solidFill>
                  <a:srgbClr val="FF0000"/>
                </a:solidFill>
              </a:rPr>
              <a:t>кроссинговера</a:t>
            </a:r>
            <a:r>
              <a:rPr lang="ru-RU" sz="8000" dirty="0"/>
              <a:t>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Кроссинговер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>
              <a:spcBef>
                <a:spcPct val="0"/>
              </a:spcBef>
              <a:buFont typeface="Wingdings" pitchFamily="2" charset="2"/>
              <a:buNone/>
            </a:pPr>
            <a:r>
              <a:rPr lang="ru-RU" sz="1600" smtClean="0"/>
              <a:t> </a:t>
            </a:r>
          </a:p>
        </p:txBody>
      </p:sp>
      <p:pic>
        <p:nvPicPr>
          <p:cNvPr id="79876" name="Picture 4" descr="сканирование0002"/>
          <p:cNvPicPr>
            <a:picLocks noChangeAspect="1" noChangeArrowheads="1"/>
          </p:cNvPicPr>
          <p:nvPr/>
        </p:nvPicPr>
        <p:blipFill>
          <a:blip r:embed="rId2">
            <a:lum bright="-6000" contrast="30000"/>
          </a:blip>
          <a:srcRect/>
          <a:stretch>
            <a:fillRect/>
          </a:stretch>
        </p:blipFill>
        <p:spPr bwMode="auto">
          <a:xfrm>
            <a:off x="492125" y="1674813"/>
            <a:ext cx="3432175" cy="2744787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79877" name="Line 5"/>
          <p:cNvSpPr>
            <a:spLocks noChangeShapeType="1"/>
          </p:cNvSpPr>
          <p:nvPr/>
        </p:nvSpPr>
        <p:spPr bwMode="auto">
          <a:xfrm>
            <a:off x="4495800" y="4953000"/>
            <a:ext cx="1066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9879" name="Oval 7"/>
          <p:cNvSpPr>
            <a:spLocks noChangeArrowheads="1"/>
          </p:cNvSpPr>
          <p:nvPr/>
        </p:nvSpPr>
        <p:spPr bwMode="auto">
          <a:xfrm>
            <a:off x="7010400" y="46482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79880" name="Oval 8"/>
          <p:cNvSpPr>
            <a:spLocks noChangeArrowheads="1"/>
          </p:cNvSpPr>
          <p:nvPr/>
        </p:nvSpPr>
        <p:spPr bwMode="auto">
          <a:xfrm>
            <a:off x="3429000" y="46482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79881" name="Oval 9"/>
          <p:cNvSpPr>
            <a:spLocks noChangeArrowheads="1"/>
          </p:cNvSpPr>
          <p:nvPr/>
        </p:nvSpPr>
        <p:spPr bwMode="auto">
          <a:xfrm>
            <a:off x="2438400" y="46482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79878" name="Oval 6"/>
          <p:cNvSpPr>
            <a:spLocks noChangeArrowheads="1"/>
          </p:cNvSpPr>
          <p:nvPr/>
        </p:nvSpPr>
        <p:spPr bwMode="auto">
          <a:xfrm>
            <a:off x="5791200" y="46482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1066800" y="2360613"/>
            <a:ext cx="3505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>
                <a:latin typeface="Trebuchet MS" pitchFamily="34" charset="0"/>
                <a:cs typeface="Times New Roman" pitchFamily="18" charset="0"/>
              </a:rPr>
              <a:t>А </a:t>
            </a:r>
            <a:r>
              <a:rPr lang="ru-RU" b="1">
                <a:latin typeface="Trebuchet MS" pitchFamily="34" charset="0"/>
              </a:rPr>
              <a:t> </a:t>
            </a:r>
            <a:r>
              <a:rPr lang="ru-RU" b="1">
                <a:latin typeface="Trebuchet MS" pitchFamily="34" charset="0"/>
                <a:cs typeface="Times New Roman" pitchFamily="18" charset="0"/>
              </a:rPr>
              <a:t>а           </a:t>
            </a:r>
            <a:r>
              <a:rPr lang="ru-RU" b="1">
                <a:latin typeface="Trebuchet MS" pitchFamily="34" charset="0"/>
              </a:rPr>
              <a:t> </a:t>
            </a:r>
            <a:r>
              <a:rPr lang="ru-RU" b="1">
                <a:latin typeface="Trebuchet MS" pitchFamily="34" charset="0"/>
                <a:cs typeface="Times New Roman" pitchFamily="18" charset="0"/>
              </a:rPr>
              <a:t>А а           </a:t>
            </a:r>
            <a:r>
              <a:rPr lang="ru-RU" b="1">
                <a:latin typeface="Trebuchet MS" pitchFamily="34" charset="0"/>
              </a:rPr>
              <a:t> </a:t>
            </a:r>
            <a:r>
              <a:rPr lang="ru-RU" b="1">
                <a:latin typeface="Trebuchet MS" pitchFamily="34" charset="0"/>
                <a:cs typeface="Times New Roman" pitchFamily="18" charset="0"/>
              </a:rPr>
              <a:t>А а</a:t>
            </a:r>
            <a:r>
              <a:rPr lang="ru-RU" sz="1400" b="1">
                <a:latin typeface="Trebuchet MS" pitchFamily="34" charset="0"/>
                <a:cs typeface="Times New Roman" pitchFamily="18" charset="0"/>
              </a:rPr>
              <a:t>               </a:t>
            </a:r>
            <a:endParaRPr lang="ru-RU">
              <a:latin typeface="Trebuchet MS" pitchFamily="34" charset="0"/>
            </a:endParaRPr>
          </a:p>
        </p:txBody>
      </p:sp>
      <p:sp>
        <p:nvSpPr>
          <p:cNvPr id="35850" name="Rectangle 11"/>
          <p:cNvSpPr>
            <a:spLocks noChangeArrowheads="1"/>
          </p:cNvSpPr>
          <p:nvPr/>
        </p:nvSpPr>
        <p:spPr bwMode="auto">
          <a:xfrm>
            <a:off x="0" y="3360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79884" name="Rectangle 12"/>
          <p:cNvSpPr>
            <a:spLocks noChangeArrowheads="1"/>
          </p:cNvSpPr>
          <p:nvPr/>
        </p:nvSpPr>
        <p:spPr bwMode="auto">
          <a:xfrm>
            <a:off x="609600" y="4721225"/>
            <a:ext cx="7350125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1981200" algn="l"/>
              </a:tabLst>
            </a:pPr>
            <a:r>
              <a:rPr lang="en-US" sz="2800" b="1">
                <a:solidFill>
                  <a:srgbClr val="002060"/>
                </a:solidFill>
                <a:latin typeface="Trebuchet MS" pitchFamily="34" charset="0"/>
                <a:cs typeface="Times New Roman" pitchFamily="18" charset="0"/>
              </a:rPr>
              <a:t>                  </a:t>
            </a:r>
            <a:r>
              <a:rPr lang="ru-RU" sz="2800" b="1">
                <a:solidFill>
                  <a:srgbClr val="002060"/>
                </a:solidFill>
                <a:latin typeface="Trebuchet MS" pitchFamily="34" charset="0"/>
                <a:cs typeface="Times New Roman" pitchFamily="18" charset="0"/>
              </a:rPr>
              <a:t>  АВ      ав                   Ав       </a:t>
            </a:r>
            <a:r>
              <a:rPr lang="en-US" sz="2800" b="1">
                <a:solidFill>
                  <a:srgbClr val="002060"/>
                </a:solidFill>
                <a:latin typeface="Trebuchet MS" pitchFamily="34" charset="0"/>
                <a:cs typeface="Times New Roman" pitchFamily="18" charset="0"/>
              </a:rPr>
              <a:t> </a:t>
            </a:r>
            <a:r>
              <a:rPr lang="ru-RU" sz="2800" b="1">
                <a:solidFill>
                  <a:srgbClr val="002060"/>
                </a:solidFill>
                <a:latin typeface="Trebuchet MS" pitchFamily="34" charset="0"/>
                <a:cs typeface="Times New Roman" pitchFamily="18" charset="0"/>
              </a:rPr>
              <a:t>аВ</a:t>
            </a:r>
            <a:endParaRPr lang="ru-RU" sz="2800">
              <a:solidFill>
                <a:srgbClr val="002060"/>
              </a:solidFill>
              <a:latin typeface="Trebuchet MS" pitchFamily="34" charset="0"/>
            </a:endParaRPr>
          </a:p>
          <a:p>
            <a:pPr eaLnBrk="0" hangingPunct="0">
              <a:tabLst>
                <a:tab pos="1981200" algn="l"/>
              </a:tabLst>
            </a:pPr>
            <a:r>
              <a:rPr lang="ru-RU" sz="900" b="1">
                <a:solidFill>
                  <a:schemeClr val="bg2"/>
                </a:solidFill>
                <a:latin typeface="Trebuchet MS" pitchFamily="34" charset="0"/>
                <a:cs typeface="Times New Roman" pitchFamily="18" charset="0"/>
              </a:rPr>
              <a:t>                                                                                                                   </a:t>
            </a:r>
            <a:r>
              <a:rPr lang="ru-RU" sz="1200" b="1">
                <a:solidFill>
                  <a:schemeClr val="bg2"/>
                </a:solidFill>
                <a:latin typeface="Trebuchet MS" pitchFamily="34" charset="0"/>
                <a:cs typeface="Times New Roman" pitchFamily="18" charset="0"/>
              </a:rPr>
              <a:t> </a:t>
            </a:r>
            <a:r>
              <a:rPr lang="ru-RU" sz="1600" b="1">
                <a:solidFill>
                  <a:srgbClr val="002060"/>
                </a:solidFill>
                <a:latin typeface="Trebuchet MS" pitchFamily="34" charset="0"/>
                <a:cs typeface="Times New Roman" pitchFamily="18" charset="0"/>
              </a:rPr>
              <a:t>кроссинговер </a:t>
            </a:r>
            <a:r>
              <a:rPr lang="ru-RU" sz="1600" b="1">
                <a:latin typeface="Trebuchet MS" pitchFamily="34" charset="0"/>
                <a:cs typeface="Times New Roman" pitchFamily="18" charset="0"/>
              </a:rPr>
              <a:t>                    </a:t>
            </a:r>
            <a:endParaRPr lang="ru-RU" sz="1600">
              <a:latin typeface="Trebuchet MS" pitchFamily="34" charset="0"/>
            </a:endParaRPr>
          </a:p>
          <a:p>
            <a:pPr eaLnBrk="0" hangingPunct="0">
              <a:tabLst>
                <a:tab pos="1981200" algn="l"/>
              </a:tabLst>
            </a:pPr>
            <a:endParaRPr lang="ru-RU" sz="1600">
              <a:latin typeface="Trebuchet MS" pitchFamily="34" charset="0"/>
            </a:endParaRPr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1066800" y="3200400"/>
            <a:ext cx="2809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imes New Roman" pitchFamily="18" charset="0"/>
              </a:rPr>
              <a:t>в   В             в В             в В</a:t>
            </a:r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>
            <a:off x="457200" y="4648200"/>
            <a:ext cx="190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002060"/>
                </a:solidFill>
                <a:latin typeface="Times New Roman" pitchFamily="18" charset="0"/>
              </a:rPr>
              <a:t>Гаметы: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114800" y="1674813"/>
            <a:ext cx="4418013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latin typeface="Trebuchet MS" pitchFamily="34" charset="0"/>
              </a:rPr>
              <a:t>Кроссинговер</a:t>
            </a:r>
            <a:r>
              <a:rPr lang="ru-RU" sz="2400" b="1">
                <a:latin typeface="Trebuchet MS" pitchFamily="34" charset="0"/>
              </a:rPr>
              <a:t> </a:t>
            </a:r>
          </a:p>
          <a:p>
            <a:r>
              <a:rPr lang="ru-RU" sz="2400" b="1">
                <a:latin typeface="Trebuchet MS" pitchFamily="34" charset="0"/>
              </a:rPr>
              <a:t>- </a:t>
            </a:r>
            <a:r>
              <a:rPr lang="ru-RU" sz="2400">
                <a:latin typeface="Trebuchet MS" pitchFamily="34" charset="0"/>
              </a:rPr>
              <a:t>явление обмена участками </a:t>
            </a:r>
            <a:r>
              <a:rPr lang="ru-RU" sz="2400" u="sng">
                <a:latin typeface="Trebuchet MS" pitchFamily="34" charset="0"/>
                <a:hlinkClick r:id="rId3" tooltip="Гомология (биология)"/>
              </a:rPr>
              <a:t>гомологичных</a:t>
            </a:r>
            <a:r>
              <a:rPr lang="ru-RU" sz="2400">
                <a:latin typeface="Trebuchet MS" pitchFamily="34" charset="0"/>
              </a:rPr>
              <a:t> </a:t>
            </a:r>
            <a:r>
              <a:rPr lang="ru-RU" sz="2400" u="sng">
                <a:latin typeface="Trebuchet MS" pitchFamily="34" charset="0"/>
                <a:hlinkClick r:id="rId4" tooltip="Хромосома"/>
              </a:rPr>
              <a:t>хромосом</a:t>
            </a:r>
            <a:r>
              <a:rPr lang="ru-RU" sz="2400">
                <a:latin typeface="Trebuchet MS" pitchFamily="34" charset="0"/>
              </a:rPr>
              <a:t> во время </a:t>
            </a:r>
            <a:r>
              <a:rPr lang="ru-RU" sz="2400" u="sng">
                <a:latin typeface="Trebuchet MS" pitchFamily="34" charset="0"/>
                <a:hlinkClick r:id="rId5" tooltip="Конъюгация"/>
              </a:rPr>
              <a:t>конъюгации</a:t>
            </a:r>
            <a:r>
              <a:rPr lang="ru-RU" sz="2400">
                <a:latin typeface="Trebuchet MS" pitchFamily="34" charset="0"/>
              </a:rPr>
              <a:t> при </a:t>
            </a:r>
            <a:r>
              <a:rPr lang="ru-RU" sz="2400" u="sng">
                <a:latin typeface="Trebuchet MS" pitchFamily="34" charset="0"/>
                <a:hlinkClick r:id="rId6" tooltip="Мейоз"/>
              </a:rPr>
              <a:t>мейозе</a:t>
            </a:r>
            <a:r>
              <a:rPr lang="ru-RU" sz="2400">
                <a:latin typeface="Trebuchet MS" pitchFamily="34" charset="0"/>
              </a:rPr>
              <a:t>.</a:t>
            </a:r>
          </a:p>
          <a:p>
            <a:r>
              <a:rPr lang="ru-RU">
                <a:latin typeface="Trebuchet MS" pitchFamily="34" charset="0"/>
              </a:rPr>
              <a:t>       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9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9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9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9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9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9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7" grpId="0" animBg="1"/>
      <p:bldP spid="79879" grpId="0" animBg="1"/>
      <p:bldP spid="79880" grpId="0" animBg="1"/>
      <p:bldP spid="79881" grpId="0" animBg="1"/>
      <p:bldP spid="79878" grpId="0" animBg="1"/>
      <p:bldP spid="79882" grpId="0"/>
      <p:bldP spid="79885" grpId="0"/>
      <p:bldP spid="79886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450"/>
          </a:xfrm>
        </p:spPr>
        <p:txBody>
          <a:bodyPr>
            <a:normAutofit fontScale="850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/>
              <a:t>В результате образуются не 2 группы фенотипов, а 4, как при свободном комбинировании генов. Кроссинговера нет у самцов дрозофилы, у тутового шелкопряда.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Т</a:t>
            </a:r>
            <a:r>
              <a:rPr lang="ru-RU" dirty="0"/>
              <a:t>. Морган утверждал, что % кроссинговера отражает расстояние между генами: чем больше его величина, тем больше расстояние между генами, потому что силы сцепления между генами невелики. На этом основано составление генетических карт хромосом. Первые карты хромосом были построены в 1913 г. для классического экспериментального объекта плодовой мушки </a:t>
            </a:r>
            <a:r>
              <a:rPr lang="ru-RU" i="1" u="sng" dirty="0">
                <a:hlinkClick r:id="rId2"/>
              </a:rPr>
              <a:t>Drosophila melanogaster</a:t>
            </a:r>
            <a:r>
              <a:rPr lang="ru-RU" dirty="0"/>
              <a:t> </a:t>
            </a:r>
            <a:r>
              <a:rPr lang="ru-RU" u="sng" dirty="0">
                <a:hlinkClick r:id="rId3" tooltip="Стёртевант, Альфред (страница отсутствует)"/>
              </a:rPr>
              <a:t>Альфредом Стёртевантом</a:t>
            </a:r>
            <a:r>
              <a:rPr lang="ru-RU" dirty="0"/>
              <a:t>, учеником и сотрудником </a:t>
            </a:r>
            <a:r>
              <a:rPr lang="ru-RU" u="sng" dirty="0">
                <a:hlinkClick r:id="rId4" tooltip="Морган, Томас Хант"/>
              </a:rPr>
              <a:t>Томаса Ханта Моргана</a:t>
            </a:r>
            <a:r>
              <a:rPr lang="ru-RU" dirty="0"/>
              <a:t>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	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/>
              <a:t>Таким образом, сцепление генов может быть полным и неполным. Причина нарушения сцепления — кроссинговер, т. е. перекрест хромосом в профазе </a:t>
            </a:r>
            <a:r>
              <a:rPr lang="en-US" dirty="0"/>
              <a:t>I</a:t>
            </a:r>
            <a:r>
              <a:rPr lang="ru-RU" dirty="0"/>
              <a:t> мейотического деления. </a:t>
            </a:r>
            <a:endParaRPr lang="ru-RU" dirty="0" smtClean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i="1" dirty="0" smtClean="0"/>
              <a:t>Кроссинговер </a:t>
            </a:r>
            <a:r>
              <a:rPr lang="ru-RU" dirty="0"/>
              <a:t>— важный источник комбинативной генетической изменчивости.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/>
              <a:t>	</a:t>
            </a:r>
            <a:r>
              <a:rPr lang="ru-RU" u="sng" dirty="0"/>
              <a:t>Теперь мы можем ответить на вопрос:</a:t>
            </a:r>
            <a:r>
              <a:rPr lang="ru-RU" dirty="0"/>
              <a:t> </a:t>
            </a:r>
            <a:r>
              <a:rPr lang="ru-RU" b="1" i="1" dirty="0"/>
              <a:t>А каковы же закономерности наследования генов, локализованных в одной хромосоме?</a:t>
            </a:r>
            <a:r>
              <a:rPr lang="ru-RU" dirty="0"/>
              <a:t>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65" name="Picture 41" descr="сканирование0003f"/>
          <p:cNvPicPr>
            <a:picLocks noChangeAspect="1" noChangeArrowheads="1"/>
          </p:cNvPicPr>
          <p:nvPr/>
        </p:nvPicPr>
        <p:blipFill>
          <a:blip r:embed="rId2">
            <a:lum bright="6000" contrast="36000"/>
          </a:blip>
          <a:srcRect l="39569" t="2917" r="42238" b="33176"/>
          <a:stretch>
            <a:fillRect/>
          </a:stretch>
        </p:blipFill>
        <p:spPr bwMode="auto">
          <a:xfrm>
            <a:off x="2057400" y="4419600"/>
            <a:ext cx="112871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72" name="Oval 48"/>
          <p:cNvSpPr>
            <a:spLocks noChangeArrowheads="1"/>
          </p:cNvSpPr>
          <p:nvPr/>
        </p:nvSpPr>
        <p:spPr bwMode="auto">
          <a:xfrm>
            <a:off x="4648200" y="4038600"/>
            <a:ext cx="1447800" cy="2209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77844" name="Oval 20"/>
          <p:cNvSpPr>
            <a:spLocks noChangeArrowheads="1"/>
          </p:cNvSpPr>
          <p:nvPr/>
        </p:nvSpPr>
        <p:spPr bwMode="auto">
          <a:xfrm>
            <a:off x="3200400" y="4038600"/>
            <a:ext cx="1447800" cy="2209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77868" name="Oval 44"/>
          <p:cNvSpPr>
            <a:spLocks noChangeArrowheads="1"/>
          </p:cNvSpPr>
          <p:nvPr/>
        </p:nvSpPr>
        <p:spPr bwMode="auto">
          <a:xfrm>
            <a:off x="3810000" y="3581400"/>
            <a:ext cx="457200" cy="4572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77869" name="Oval 45"/>
          <p:cNvSpPr>
            <a:spLocks noChangeArrowheads="1"/>
          </p:cNvSpPr>
          <p:nvPr/>
        </p:nvSpPr>
        <p:spPr bwMode="auto">
          <a:xfrm>
            <a:off x="3200400" y="3581400"/>
            <a:ext cx="457200" cy="457200"/>
          </a:xfrm>
          <a:prstGeom prst="ellipse">
            <a:avLst/>
          </a:prstGeom>
          <a:solidFill>
            <a:srgbClr val="FFFF6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77870" name="Oval 46"/>
          <p:cNvSpPr>
            <a:spLocks noChangeArrowheads="1"/>
          </p:cNvSpPr>
          <p:nvPr/>
        </p:nvSpPr>
        <p:spPr bwMode="auto">
          <a:xfrm>
            <a:off x="2438400" y="3581400"/>
            <a:ext cx="457200" cy="457200"/>
          </a:xfrm>
          <a:prstGeom prst="ellipse">
            <a:avLst/>
          </a:prstGeom>
          <a:solidFill>
            <a:srgbClr val="FFFF6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77871" name="Oval 47"/>
          <p:cNvSpPr>
            <a:spLocks noChangeArrowheads="1"/>
          </p:cNvSpPr>
          <p:nvPr/>
        </p:nvSpPr>
        <p:spPr bwMode="auto">
          <a:xfrm>
            <a:off x="1752600" y="3581400"/>
            <a:ext cx="457200" cy="4572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77881" name="Rectangle 57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/>
              <a:t>Нарушение сцепленного наследования</a:t>
            </a:r>
            <a:endParaRPr lang="ru-RU" sz="4000" dirty="0" smtClean="0">
              <a:solidFill>
                <a:schemeClr val="hlink"/>
              </a:solidFill>
            </a:endParaRPr>
          </a:p>
        </p:txBody>
      </p:sp>
      <p:pic>
        <p:nvPicPr>
          <p:cNvPr id="77829" name="Picture 5" descr="сканирование0003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6000" contrast="36000"/>
          </a:blip>
          <a:srcRect l="39569" t="2917" r="42238" b="33176"/>
          <a:stretch>
            <a:fillRect/>
          </a:stretch>
        </p:blipFill>
        <p:spPr>
          <a:xfrm>
            <a:off x="2057400" y="1752600"/>
            <a:ext cx="1128713" cy="1219200"/>
          </a:xfrm>
        </p:spPr>
      </p:pic>
      <p:pic>
        <p:nvPicPr>
          <p:cNvPr id="77830" name="Picture 6" descr="t"/>
          <p:cNvPicPr>
            <a:picLocks noChangeAspect="1" noChangeArrowheads="1"/>
          </p:cNvPicPr>
          <p:nvPr/>
        </p:nvPicPr>
        <p:blipFill>
          <a:blip r:embed="rId3">
            <a:lum bright="-6000" contrast="24000"/>
          </a:blip>
          <a:srcRect l="53362" t="17110" r="28456" b="33176"/>
          <a:stretch>
            <a:fillRect/>
          </a:stretch>
        </p:blipFill>
        <p:spPr bwMode="auto">
          <a:xfrm>
            <a:off x="6324600" y="1981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31" name="WordArt 7"/>
          <p:cNvSpPr>
            <a:spLocks noChangeArrowheads="1" noChangeShapeType="1" noTextEdit="1"/>
          </p:cNvSpPr>
          <p:nvPr/>
        </p:nvSpPr>
        <p:spPr bwMode="auto">
          <a:xfrm>
            <a:off x="762000" y="2209800"/>
            <a:ext cx="3810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Р</a:t>
            </a:r>
          </a:p>
        </p:txBody>
      </p:sp>
      <p:sp>
        <p:nvSpPr>
          <p:cNvPr id="77832" name="WordArt 8"/>
          <p:cNvSpPr>
            <a:spLocks noChangeArrowheads="1" noChangeShapeType="1" noTextEdit="1"/>
          </p:cNvSpPr>
          <p:nvPr/>
        </p:nvSpPr>
        <p:spPr bwMode="auto">
          <a:xfrm>
            <a:off x="4419600" y="2286000"/>
            <a:ext cx="6096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Х</a:t>
            </a:r>
          </a:p>
        </p:txBody>
      </p:sp>
      <p:pic>
        <p:nvPicPr>
          <p:cNvPr id="77835" name="Picture 11" descr="сканирование0003v"/>
          <p:cNvPicPr>
            <a:picLocks noChangeAspect="1" noChangeArrowheads="1"/>
          </p:cNvPicPr>
          <p:nvPr/>
        </p:nvPicPr>
        <p:blipFill>
          <a:blip r:embed="rId4">
            <a:lum bright="-12000" contrast="36000"/>
          </a:blip>
          <a:srcRect/>
          <a:stretch>
            <a:fillRect/>
          </a:stretch>
        </p:blipFill>
        <p:spPr bwMode="auto">
          <a:xfrm>
            <a:off x="3505200" y="4495800"/>
            <a:ext cx="91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6" name="Picture 12" descr="d"/>
          <p:cNvPicPr>
            <a:picLocks noChangeAspect="1" noChangeArrowheads="1"/>
          </p:cNvPicPr>
          <p:nvPr/>
        </p:nvPicPr>
        <p:blipFill>
          <a:blip r:embed="rId5">
            <a:lum bright="-6000" contrast="30000"/>
          </a:blip>
          <a:srcRect/>
          <a:stretch>
            <a:fillRect/>
          </a:stretch>
        </p:blipFill>
        <p:spPr bwMode="auto">
          <a:xfrm>
            <a:off x="4876800" y="4572000"/>
            <a:ext cx="8858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43" name="WordArt 19"/>
          <p:cNvSpPr>
            <a:spLocks noChangeArrowheads="1" noChangeShapeType="1" noTextEdit="1"/>
          </p:cNvSpPr>
          <p:nvPr/>
        </p:nvSpPr>
        <p:spPr bwMode="auto">
          <a:xfrm>
            <a:off x="914400" y="50292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F</a:t>
            </a:r>
            <a:endParaRPr lang="ru-RU" sz="3600" b="1" kern="1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7842" name="WordArt 18"/>
          <p:cNvSpPr>
            <a:spLocks noChangeArrowheads="1" noChangeShapeType="1" noTextEdit="1"/>
          </p:cNvSpPr>
          <p:nvPr/>
        </p:nvSpPr>
        <p:spPr bwMode="auto">
          <a:xfrm>
            <a:off x="1219200" y="5410200"/>
            <a:ext cx="2286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77854" name="WordArt 30"/>
          <p:cNvSpPr>
            <a:spLocks noChangeArrowheads="1" noChangeShapeType="1" noTextEdit="1"/>
          </p:cNvSpPr>
          <p:nvPr/>
        </p:nvSpPr>
        <p:spPr bwMode="auto">
          <a:xfrm>
            <a:off x="838200" y="3657600"/>
            <a:ext cx="4572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G</a:t>
            </a:r>
            <a:endParaRPr lang="ru-RU" sz="3600" b="1" kern="1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7858" name="Oval 34"/>
          <p:cNvSpPr>
            <a:spLocks noChangeArrowheads="1"/>
          </p:cNvSpPr>
          <p:nvPr/>
        </p:nvSpPr>
        <p:spPr bwMode="auto">
          <a:xfrm>
            <a:off x="6477000" y="3581400"/>
            <a:ext cx="457200" cy="4572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77859" name="Rectangle 35"/>
          <p:cNvSpPr>
            <a:spLocks noChangeArrowheads="1"/>
          </p:cNvSpPr>
          <p:nvPr/>
        </p:nvSpPr>
        <p:spPr bwMode="auto">
          <a:xfrm>
            <a:off x="2209800" y="2911475"/>
            <a:ext cx="51387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i="1">
                <a:latin typeface="Trebuchet MS" pitchFamily="34" charset="0"/>
                <a:cs typeface="Times New Roman" pitchFamily="18" charset="0"/>
              </a:rPr>
              <a:t>АаВа                                             </a:t>
            </a:r>
            <a:r>
              <a:rPr lang="ru-RU" i="1">
                <a:latin typeface="Trebuchet MS" pitchFamily="34" charset="0"/>
              </a:rPr>
              <a:t>  </a:t>
            </a:r>
            <a:r>
              <a:rPr lang="ru-RU" i="1">
                <a:latin typeface="Trebuchet MS" pitchFamily="34" charset="0"/>
                <a:cs typeface="Times New Roman" pitchFamily="18" charset="0"/>
              </a:rPr>
              <a:t>           аавв</a:t>
            </a:r>
            <a:r>
              <a:rPr lang="ru-RU" sz="1200" i="1">
                <a:latin typeface="Trebuchet MS" pitchFamily="34" charset="0"/>
                <a:cs typeface="Times New Roman" pitchFamily="18" charset="0"/>
              </a:rPr>
              <a:t>    </a:t>
            </a:r>
            <a:endParaRPr lang="ru-RU">
              <a:latin typeface="Trebuchet MS" pitchFamily="34" charset="0"/>
            </a:endParaRPr>
          </a:p>
        </p:txBody>
      </p:sp>
      <p:sp>
        <p:nvSpPr>
          <p:cNvPr id="77861" name="Rectangle 37"/>
          <p:cNvSpPr>
            <a:spLocks noChangeArrowheads="1"/>
          </p:cNvSpPr>
          <p:nvPr/>
        </p:nvSpPr>
        <p:spPr bwMode="auto">
          <a:xfrm>
            <a:off x="1676400" y="3595688"/>
            <a:ext cx="5749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 i="1">
                <a:latin typeface="Trebuchet MS" pitchFamily="34" charset="0"/>
                <a:cs typeface="Times New Roman" pitchFamily="18" charset="0"/>
              </a:rPr>
              <a:t> </a:t>
            </a:r>
            <a:r>
              <a:rPr lang="ru-RU" i="1">
                <a:latin typeface="Trebuchet MS" pitchFamily="34" charset="0"/>
                <a:cs typeface="Times New Roman" pitchFamily="18" charset="0"/>
              </a:rPr>
              <a:t>АВ       Ав       аВ     ав                                      ав       </a:t>
            </a:r>
            <a:endParaRPr lang="ru-RU">
              <a:latin typeface="Trebuchet MS" pitchFamily="34" charset="0"/>
            </a:endParaRPr>
          </a:p>
        </p:txBody>
      </p:sp>
      <p:sp>
        <p:nvSpPr>
          <p:cNvPr id="38933" name="Rectangle 38"/>
          <p:cNvSpPr>
            <a:spLocks noChangeArrowheads="1"/>
          </p:cNvSpPr>
          <p:nvPr/>
        </p:nvSpPr>
        <p:spPr bwMode="auto">
          <a:xfrm>
            <a:off x="0" y="3262313"/>
            <a:ext cx="4841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200" i="1">
                <a:latin typeface="Trebuchet MS" pitchFamily="34" charset="0"/>
                <a:cs typeface="Times New Roman" pitchFamily="18" charset="0"/>
              </a:rPr>
              <a:t>       </a:t>
            </a:r>
            <a:endParaRPr lang="ru-RU" sz="1100">
              <a:latin typeface="Trebuchet MS" pitchFamily="34" charset="0"/>
            </a:endParaRPr>
          </a:p>
          <a:p>
            <a:pPr eaLnBrk="0" hangingPunct="0"/>
            <a:endParaRPr lang="ru-RU">
              <a:latin typeface="Trebuchet MS" pitchFamily="34" charset="0"/>
            </a:endParaRPr>
          </a:p>
        </p:txBody>
      </p:sp>
      <p:sp>
        <p:nvSpPr>
          <p:cNvPr id="77864" name="Rectangle 40"/>
          <p:cNvSpPr>
            <a:spLocks noChangeArrowheads="1"/>
          </p:cNvSpPr>
          <p:nvPr/>
        </p:nvSpPr>
        <p:spPr bwMode="auto">
          <a:xfrm>
            <a:off x="2209800" y="5589588"/>
            <a:ext cx="5181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676275" algn="l"/>
              </a:tabLst>
            </a:pPr>
            <a:r>
              <a:rPr lang="ru-RU" sz="1200" i="1">
                <a:latin typeface="Trebuchet MS" pitchFamily="34" charset="0"/>
                <a:cs typeface="Times New Roman" pitchFamily="18" charset="0"/>
              </a:rPr>
              <a:t> </a:t>
            </a:r>
            <a:r>
              <a:rPr lang="ru-RU" i="1">
                <a:latin typeface="Trebuchet MS" pitchFamily="34" charset="0"/>
                <a:cs typeface="Times New Roman" pitchFamily="18" charset="0"/>
              </a:rPr>
              <a:t>АаВв         Аавв             ааВв             аавв</a:t>
            </a:r>
            <a:endParaRPr lang="ru-RU">
              <a:latin typeface="Trebuchet MS" pitchFamily="34" charset="0"/>
            </a:endParaRPr>
          </a:p>
          <a:p>
            <a:pPr eaLnBrk="0" hangingPunct="0">
              <a:tabLst>
                <a:tab pos="676275" algn="l"/>
              </a:tabLst>
            </a:pPr>
            <a:r>
              <a:rPr lang="ru-RU" i="1">
                <a:latin typeface="Trebuchet MS" pitchFamily="34" charset="0"/>
              </a:rPr>
              <a:t> </a:t>
            </a:r>
            <a:r>
              <a:rPr lang="ru-RU" i="1">
                <a:latin typeface="Trebuchet MS" pitchFamily="34" charset="0"/>
                <a:cs typeface="Times New Roman" pitchFamily="18" charset="0"/>
              </a:rPr>
              <a:t>42%             8%               8%              42%</a:t>
            </a:r>
            <a:r>
              <a:rPr lang="ru-RU" sz="1200" i="1">
                <a:latin typeface="Trebuchet MS" pitchFamily="34" charset="0"/>
                <a:cs typeface="Times New Roman" pitchFamily="18" charset="0"/>
              </a:rPr>
              <a:t>           </a:t>
            </a:r>
            <a:r>
              <a:rPr lang="ru-RU" sz="1200" b="1" i="1">
                <a:latin typeface="Trebuchet MS" pitchFamily="34" charset="0"/>
                <a:cs typeface="Times New Roman" pitchFamily="18" charset="0"/>
              </a:rPr>
              <a:t>        </a:t>
            </a:r>
            <a:endParaRPr lang="ru-RU">
              <a:latin typeface="Trebuchet MS" pitchFamily="34" charset="0"/>
            </a:endParaRPr>
          </a:p>
        </p:txBody>
      </p:sp>
      <p:pic>
        <p:nvPicPr>
          <p:cNvPr id="77866" name="Picture 42" descr="t"/>
          <p:cNvPicPr>
            <a:picLocks noChangeAspect="1" noChangeArrowheads="1"/>
          </p:cNvPicPr>
          <p:nvPr/>
        </p:nvPicPr>
        <p:blipFill>
          <a:blip r:embed="rId3">
            <a:lum bright="-6000" contrast="24000"/>
          </a:blip>
          <a:srcRect l="53362" t="17110" r="28456" b="33176"/>
          <a:stretch>
            <a:fillRect/>
          </a:stretch>
        </p:blipFill>
        <p:spPr bwMode="auto">
          <a:xfrm>
            <a:off x="6324600" y="4572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73" name="Line 49"/>
          <p:cNvSpPr>
            <a:spLocks noChangeShapeType="1"/>
          </p:cNvSpPr>
          <p:nvPr/>
        </p:nvSpPr>
        <p:spPr bwMode="auto">
          <a:xfrm>
            <a:off x="1981200" y="40386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7874" name="Line 50"/>
          <p:cNvSpPr>
            <a:spLocks noChangeShapeType="1"/>
          </p:cNvSpPr>
          <p:nvPr/>
        </p:nvSpPr>
        <p:spPr bwMode="auto">
          <a:xfrm flipH="1">
            <a:off x="2667000" y="4038600"/>
            <a:ext cx="3810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7875" name="Line 51"/>
          <p:cNvSpPr>
            <a:spLocks noChangeShapeType="1"/>
          </p:cNvSpPr>
          <p:nvPr/>
        </p:nvSpPr>
        <p:spPr bwMode="auto">
          <a:xfrm>
            <a:off x="2667000" y="4038600"/>
            <a:ext cx="1219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7876" name="Line 52"/>
          <p:cNvSpPr>
            <a:spLocks noChangeShapeType="1"/>
          </p:cNvSpPr>
          <p:nvPr/>
        </p:nvSpPr>
        <p:spPr bwMode="auto">
          <a:xfrm flipH="1">
            <a:off x="4114800" y="4038600"/>
            <a:ext cx="2438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7877" name="Line 53"/>
          <p:cNvSpPr>
            <a:spLocks noChangeShapeType="1"/>
          </p:cNvSpPr>
          <p:nvPr/>
        </p:nvSpPr>
        <p:spPr bwMode="auto">
          <a:xfrm>
            <a:off x="3352800" y="4038600"/>
            <a:ext cx="1905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7878" name="Line 54"/>
          <p:cNvSpPr>
            <a:spLocks noChangeShapeType="1"/>
          </p:cNvSpPr>
          <p:nvPr/>
        </p:nvSpPr>
        <p:spPr bwMode="auto">
          <a:xfrm flipH="1">
            <a:off x="5410200" y="4114800"/>
            <a:ext cx="1219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7879" name="Line 55"/>
          <p:cNvSpPr>
            <a:spLocks noChangeShapeType="1"/>
          </p:cNvSpPr>
          <p:nvPr/>
        </p:nvSpPr>
        <p:spPr bwMode="auto">
          <a:xfrm>
            <a:off x="4191000" y="3962400"/>
            <a:ext cx="2438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7880" name="Line 56"/>
          <p:cNvSpPr>
            <a:spLocks noChangeShapeType="1"/>
          </p:cNvSpPr>
          <p:nvPr/>
        </p:nvSpPr>
        <p:spPr bwMode="auto">
          <a:xfrm>
            <a:off x="67056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44" name="Text Box 58"/>
          <p:cNvSpPr txBox="1">
            <a:spLocks noChangeArrowheads="1"/>
          </p:cNvSpPr>
          <p:nvPr/>
        </p:nvSpPr>
        <p:spPr bwMode="auto">
          <a:xfrm>
            <a:off x="3565525" y="511651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00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8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7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7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7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7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7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7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7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7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7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7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7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7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7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7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7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7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7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7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7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7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7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7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7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7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7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7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77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7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7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7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77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77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77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778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778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778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7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77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77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77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72" grpId="0" animBg="1"/>
      <p:bldP spid="77844" grpId="0" animBg="1"/>
      <p:bldP spid="77868" grpId="0" animBg="1"/>
      <p:bldP spid="77869" grpId="0" animBg="1"/>
      <p:bldP spid="77870" grpId="0" animBg="1"/>
      <p:bldP spid="77871" grpId="0" animBg="1"/>
      <p:bldP spid="77831" grpId="0" animBg="1"/>
      <p:bldP spid="77832" grpId="0" animBg="1"/>
      <p:bldP spid="77843" grpId="0" animBg="1"/>
      <p:bldP spid="77842" grpId="0" animBg="1"/>
      <p:bldP spid="77854" grpId="0" animBg="1"/>
      <p:bldP spid="77858" grpId="0" animBg="1"/>
      <p:bldP spid="77859" grpId="0"/>
      <p:bldP spid="77873" grpId="0" animBg="1"/>
      <p:bldP spid="77874" grpId="0" animBg="1"/>
      <p:bldP spid="77875" grpId="0" animBg="1"/>
      <p:bldP spid="77876" grpId="0" animBg="1"/>
      <p:bldP spid="77877" grpId="0" animBg="1"/>
      <p:bldP spid="77878" grpId="0" animBg="1"/>
      <p:bldP spid="77879" grpId="0" animBg="1"/>
      <p:bldP spid="7788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Решение задачи</a:t>
            </a: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Задача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450"/>
          </a:xfrm>
        </p:spPr>
        <p:txBody>
          <a:bodyPr>
            <a:normAutofit fontScale="92500" lnSpcReduction="20000"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У </a:t>
            </a:r>
            <a:r>
              <a:rPr lang="ru-RU" dirty="0"/>
              <a:t>кукурузы признаки желтых проростков, определяемых геном</a:t>
            </a:r>
            <a:r>
              <a:rPr lang="en-US" dirty="0"/>
              <a:t> gl,</a:t>
            </a:r>
            <a:r>
              <a:rPr lang="ru-RU" dirty="0"/>
              <a:t> и блестящих листьев —</a:t>
            </a:r>
            <a:r>
              <a:rPr lang="en-US" dirty="0"/>
              <a:t> </a:t>
            </a:r>
            <a:r>
              <a:rPr lang="en-US" b="1" dirty="0"/>
              <a:t>st</a:t>
            </a:r>
            <a:r>
              <a:rPr lang="en-US" dirty="0"/>
              <a:t>,</a:t>
            </a:r>
            <a:r>
              <a:rPr lang="ru-RU" dirty="0"/>
              <a:t> наследуются сцепленно и являются рецессивными по отношению к признакам зеленых проростков и матовых листьев. </a:t>
            </a:r>
            <a:endParaRPr lang="ru-RU" dirty="0" smtClean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От </a:t>
            </a:r>
            <a:r>
              <a:rPr lang="ru-RU" dirty="0"/>
              <a:t>скрещивания гомозиготных растений кукурузы, имеющих желтые проростки и блестящие листья, с растениями, имеющими зеленые проростки и матовые листья, получили 124 гибрида</a:t>
            </a:r>
            <a:r>
              <a:rPr lang="en-US" dirty="0"/>
              <a:t> </a:t>
            </a:r>
            <a:r>
              <a:rPr lang="en-US" dirty="0" smtClean="0"/>
              <a:t>F</a:t>
            </a:r>
            <a:r>
              <a:rPr lang="ru-RU" baseline="-25000" dirty="0" smtClean="0"/>
              <a:t>1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От </a:t>
            </a:r>
            <a:r>
              <a:rPr lang="ru-RU" dirty="0"/>
              <a:t>скрещивания растений</a:t>
            </a:r>
            <a:r>
              <a:rPr lang="en-US" dirty="0"/>
              <a:t> </a:t>
            </a:r>
            <a:r>
              <a:rPr lang="en-US" dirty="0" smtClean="0"/>
              <a:t>F</a:t>
            </a:r>
            <a:r>
              <a:rPr lang="ru-RU" baseline="-25000" dirty="0"/>
              <a:t>1</a:t>
            </a:r>
            <a:r>
              <a:rPr lang="ru-RU" dirty="0" smtClean="0"/>
              <a:t> </a:t>
            </a:r>
            <a:r>
              <a:rPr lang="ru-RU" dirty="0"/>
              <a:t>с </a:t>
            </a:r>
            <a:r>
              <a:rPr lang="ru-RU" dirty="0" smtClean="0"/>
              <a:t>линией-анализа-</a:t>
            </a:r>
            <a:r>
              <a:rPr lang="ru-RU" dirty="0"/>
              <a:t>тором получили 726 растений</a:t>
            </a:r>
            <a:r>
              <a:rPr lang="en-US" dirty="0"/>
              <a:t> </a:t>
            </a:r>
            <a:r>
              <a:rPr lang="en-US" dirty="0" smtClean="0"/>
              <a:t>F</a:t>
            </a:r>
            <a:r>
              <a:rPr lang="ru-RU" baseline="-25000" dirty="0" smtClean="0"/>
              <a:t>1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  <a:r>
              <a:rPr lang="ru-RU" dirty="0"/>
              <a:t>в том числе 310 с признаками доминантной родительской формы, </a:t>
            </a:r>
            <a:endParaRPr lang="ru-RU" dirty="0" smtClean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287 </a:t>
            </a:r>
            <a:r>
              <a:rPr lang="ru-RU" dirty="0"/>
              <a:t>— рецессивной родительской формы, </a:t>
            </a:r>
            <a:endParaRPr lang="ru-RU" dirty="0" smtClean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129 </a:t>
            </a:r>
            <a:r>
              <a:rPr lang="ru-RU" dirty="0"/>
              <a:t>— кроссоверных по данным генам.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Домашнее задание</a:t>
            </a:r>
            <a:endParaRPr lang="ru-RU" u="sng" dirty="0" smtClean="0">
              <a:solidFill>
                <a:schemeClr val="bg1"/>
              </a:solidFill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3886200"/>
          </a:xfrm>
        </p:spPr>
        <p:txBody>
          <a:bodyPr>
            <a:normAutofit/>
          </a:bodyPr>
          <a:lstStyle/>
          <a:p>
            <a:r>
              <a:rPr lang="ru-RU" sz="2800" smtClean="0"/>
              <a:t>Ответить на вопросы после параграфа (устно).</a:t>
            </a:r>
          </a:p>
          <a:p>
            <a:endParaRPr lang="ru-RU" sz="2800" smtClean="0"/>
          </a:p>
          <a:p>
            <a:r>
              <a:rPr lang="ru-RU" sz="2800" smtClean="0"/>
              <a:t>Решить генетические задачи из раздаточного материала «Сцепленное наследование генов». (письменно, в рабочей тетради).</a:t>
            </a:r>
          </a:p>
          <a:p>
            <a:pPr>
              <a:buFont typeface="Wingdings 2" pitchFamily="18" charset="2"/>
              <a:buNone/>
            </a:pPr>
            <a:endParaRPr lang="ru-RU" sz="2800" smtClean="0"/>
          </a:p>
        </p:txBody>
      </p:sp>
      <p:pic>
        <p:nvPicPr>
          <p:cNvPr id="41987" name="Picture 4" descr="BS00975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5029200"/>
            <a:ext cx="2438400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275</TotalTime>
  <Words>1118</Words>
  <Application>Microsoft Office PowerPoint</Application>
  <PresentationFormat>Экран (4:3)</PresentationFormat>
  <Paragraphs>132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5</vt:i4>
      </vt:variant>
      <vt:variant>
        <vt:lpstr>Заголовки слайдов</vt:lpstr>
      </vt:variant>
      <vt:variant>
        <vt:i4>29</vt:i4>
      </vt:variant>
    </vt:vector>
  </HeadingPairs>
  <TitlesOfParts>
    <vt:vector size="40" baseType="lpstr">
      <vt:lpstr>Trebuchet MS</vt:lpstr>
      <vt:lpstr>Arial</vt:lpstr>
      <vt:lpstr>Wingdings 2</vt:lpstr>
      <vt:lpstr>Wingdings</vt:lpstr>
      <vt:lpstr>Calibri</vt:lpstr>
      <vt:lpstr>Times New Roman</vt:lpstr>
      <vt:lpstr>Изящная</vt:lpstr>
      <vt:lpstr>Изящная</vt:lpstr>
      <vt:lpstr>Изящная</vt:lpstr>
      <vt:lpstr>Изящная</vt:lpstr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§38. Сцепленное наследование генов.</dc:title>
  <dc:creator>Андрей</dc:creator>
  <cp:lastModifiedBy>Admin</cp:lastModifiedBy>
  <cp:revision>25</cp:revision>
  <dcterms:created xsi:type="dcterms:W3CDTF">2014-04-05T17:20:46Z</dcterms:created>
  <dcterms:modified xsi:type="dcterms:W3CDTF">2017-03-02T21:46:16Z</dcterms:modified>
</cp:coreProperties>
</file>